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 id="2147483681" r:id="rId4"/>
    <p:sldMasterId id="2147483693" r:id="rId5"/>
    <p:sldMasterId id="2147483704" r:id="rId6"/>
  </p:sldMasterIdLst>
  <p:notesMasterIdLst>
    <p:notesMasterId r:id="rId53"/>
  </p:notesMasterIdLst>
  <p:sldIdLst>
    <p:sldId id="651" r:id="rId7"/>
    <p:sldId id="2146846661" r:id="rId8"/>
    <p:sldId id="2147377462" r:id="rId9"/>
    <p:sldId id="256" r:id="rId10"/>
    <p:sldId id="257" r:id="rId11"/>
    <p:sldId id="260" r:id="rId12"/>
    <p:sldId id="262" r:id="rId13"/>
    <p:sldId id="261" r:id="rId14"/>
    <p:sldId id="263" r:id="rId15"/>
    <p:sldId id="264" r:id="rId16"/>
    <p:sldId id="265" r:id="rId17"/>
    <p:sldId id="2147377465" r:id="rId18"/>
    <p:sldId id="258" r:id="rId19"/>
    <p:sldId id="2147377466" r:id="rId20"/>
    <p:sldId id="2147377467" r:id="rId21"/>
    <p:sldId id="2147377468" r:id="rId22"/>
    <p:sldId id="259" r:id="rId23"/>
    <p:sldId id="2147377463" r:id="rId24"/>
    <p:sldId id="2147377469" r:id="rId25"/>
    <p:sldId id="2147377470" r:id="rId26"/>
    <p:sldId id="288" r:id="rId27"/>
    <p:sldId id="286" r:id="rId28"/>
    <p:sldId id="287" r:id="rId29"/>
    <p:sldId id="289" r:id="rId30"/>
    <p:sldId id="2147377464" r:id="rId31"/>
    <p:sldId id="2147377471" r:id="rId32"/>
    <p:sldId id="328" r:id="rId33"/>
    <p:sldId id="320" r:id="rId34"/>
    <p:sldId id="325" r:id="rId35"/>
    <p:sldId id="326" r:id="rId36"/>
    <p:sldId id="314" r:id="rId37"/>
    <p:sldId id="316" r:id="rId38"/>
    <p:sldId id="315" r:id="rId39"/>
    <p:sldId id="327" r:id="rId40"/>
    <p:sldId id="330" r:id="rId41"/>
    <p:sldId id="311" r:id="rId42"/>
    <p:sldId id="322" r:id="rId43"/>
    <p:sldId id="268" r:id="rId44"/>
    <p:sldId id="323" r:id="rId45"/>
    <p:sldId id="329" r:id="rId46"/>
    <p:sldId id="317" r:id="rId47"/>
    <p:sldId id="332" r:id="rId48"/>
    <p:sldId id="313" r:id="rId49"/>
    <p:sldId id="280" r:id="rId50"/>
    <p:sldId id="2147377472" r:id="rId51"/>
    <p:sldId id="214737746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23D761-3AAA-42A5-A5DD-FE12EC7D855F}" v="12" dt="2024-12-11T09:50:11.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customXml" Target="../customXml/item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Porter" userId="3c8a4e35-30e3-4af5-baf5-6ce4dfda78b4" providerId="ADAL" clId="{3023D761-3AAA-42A5-A5DD-FE12EC7D855F}"/>
    <pc:docChg chg="addSld delSld modSld">
      <pc:chgData name="Samuel Porter" userId="3c8a4e35-30e3-4af5-baf5-6ce4dfda78b4" providerId="ADAL" clId="{3023D761-3AAA-42A5-A5DD-FE12EC7D855F}" dt="2024-12-11T09:50:20.301" v="298" actId="20577"/>
      <pc:docMkLst>
        <pc:docMk/>
      </pc:docMkLst>
      <pc:sldChg chg="modSp add del mod">
        <pc:chgData name="Samuel Porter" userId="3c8a4e35-30e3-4af5-baf5-6ce4dfda78b4" providerId="ADAL" clId="{3023D761-3AAA-42A5-A5DD-FE12EC7D855F}" dt="2024-12-11T09:37:49.072" v="2"/>
        <pc:sldMkLst>
          <pc:docMk/>
          <pc:sldMk cId="3330381220" sldId="651"/>
        </pc:sldMkLst>
        <pc:spChg chg="mod">
          <ac:chgData name="Samuel Porter" userId="3c8a4e35-30e3-4af5-baf5-6ce4dfda78b4" providerId="ADAL" clId="{3023D761-3AAA-42A5-A5DD-FE12EC7D855F}" dt="2024-12-11T09:37:49.072" v="2"/>
          <ac:spMkLst>
            <pc:docMk/>
            <pc:sldMk cId="3330381220" sldId="651"/>
            <ac:spMk id="2" creationId="{02E89927-0620-406F-9D1A-2F4798909842}"/>
          </ac:spMkLst>
        </pc:spChg>
      </pc:sldChg>
      <pc:sldChg chg="modSp add del mod">
        <pc:chgData name="Samuel Porter" userId="3c8a4e35-30e3-4af5-baf5-6ce4dfda78b4" providerId="ADAL" clId="{3023D761-3AAA-42A5-A5DD-FE12EC7D855F}" dt="2024-12-11T09:39:28.174" v="57" actId="20577"/>
        <pc:sldMkLst>
          <pc:docMk/>
          <pc:sldMk cId="2645557177" sldId="2146846661"/>
        </pc:sldMkLst>
        <pc:spChg chg="mod">
          <ac:chgData name="Samuel Porter" userId="3c8a4e35-30e3-4af5-baf5-6ce4dfda78b4" providerId="ADAL" clId="{3023D761-3AAA-42A5-A5DD-FE12EC7D855F}" dt="2024-12-11T09:39:28.174" v="57" actId="20577"/>
          <ac:spMkLst>
            <pc:docMk/>
            <pc:sldMk cId="2645557177" sldId="2146846661"/>
            <ac:spMk id="2" creationId="{5D26B9C8-B401-718F-4631-607BB0D82EEE}"/>
          </ac:spMkLst>
        </pc:spChg>
      </pc:sldChg>
      <pc:sldChg chg="modSp add mod">
        <pc:chgData name="Samuel Porter" userId="3c8a4e35-30e3-4af5-baf5-6ce4dfda78b4" providerId="ADAL" clId="{3023D761-3AAA-42A5-A5DD-FE12EC7D855F}" dt="2024-12-11T09:45:21.291" v="143" actId="20577"/>
        <pc:sldMkLst>
          <pc:docMk/>
          <pc:sldMk cId="2375413911" sldId="2147377462"/>
        </pc:sldMkLst>
        <pc:spChg chg="mod">
          <ac:chgData name="Samuel Porter" userId="3c8a4e35-30e3-4af5-baf5-6ce4dfda78b4" providerId="ADAL" clId="{3023D761-3AAA-42A5-A5DD-FE12EC7D855F}" dt="2024-12-11T09:45:21.291" v="143" actId="20577"/>
          <ac:spMkLst>
            <pc:docMk/>
            <pc:sldMk cId="2375413911" sldId="2147377462"/>
            <ac:spMk id="2" creationId="{5D26B9C8-B401-718F-4631-607BB0D82EEE}"/>
          </ac:spMkLst>
        </pc:spChg>
      </pc:sldChg>
      <pc:sldChg chg="modSp add mod">
        <pc:chgData name="Samuel Porter" userId="3c8a4e35-30e3-4af5-baf5-6ce4dfda78b4" providerId="ADAL" clId="{3023D761-3AAA-42A5-A5DD-FE12EC7D855F}" dt="2024-12-11T09:47:02.893" v="173" actId="20577"/>
        <pc:sldMkLst>
          <pc:docMk/>
          <pc:sldMk cId="3976316861" sldId="2147377463"/>
        </pc:sldMkLst>
        <pc:spChg chg="mod">
          <ac:chgData name="Samuel Porter" userId="3c8a4e35-30e3-4af5-baf5-6ce4dfda78b4" providerId="ADAL" clId="{3023D761-3AAA-42A5-A5DD-FE12EC7D855F}" dt="2024-12-11T09:47:02.893" v="173" actId="20577"/>
          <ac:spMkLst>
            <pc:docMk/>
            <pc:sldMk cId="3976316861" sldId="2147377463"/>
            <ac:spMk id="2" creationId="{5D26B9C8-B401-718F-4631-607BB0D82EEE}"/>
          </ac:spMkLst>
        </pc:spChg>
      </pc:sldChg>
      <pc:sldChg chg="modSp add mod">
        <pc:chgData name="Samuel Porter" userId="3c8a4e35-30e3-4af5-baf5-6ce4dfda78b4" providerId="ADAL" clId="{3023D761-3AAA-42A5-A5DD-FE12EC7D855F}" dt="2024-12-11T09:49:01.132" v="263" actId="20577"/>
        <pc:sldMkLst>
          <pc:docMk/>
          <pc:sldMk cId="455336916" sldId="2147377464"/>
        </pc:sldMkLst>
        <pc:spChg chg="mod">
          <ac:chgData name="Samuel Porter" userId="3c8a4e35-30e3-4af5-baf5-6ce4dfda78b4" providerId="ADAL" clId="{3023D761-3AAA-42A5-A5DD-FE12EC7D855F}" dt="2024-12-11T09:49:01.132" v="263" actId="20577"/>
          <ac:spMkLst>
            <pc:docMk/>
            <pc:sldMk cId="455336916" sldId="2147377464"/>
            <ac:spMk id="2" creationId="{5D26B9C8-B401-718F-4631-607BB0D82EEE}"/>
          </ac:spMkLst>
        </pc:spChg>
      </pc:sldChg>
      <pc:sldChg chg="modSp mod">
        <pc:chgData name="Samuel Porter" userId="3c8a4e35-30e3-4af5-baf5-6ce4dfda78b4" providerId="ADAL" clId="{3023D761-3AAA-42A5-A5DD-FE12EC7D855F}" dt="2024-12-11T09:50:20.301" v="298" actId="20577"/>
        <pc:sldMkLst>
          <pc:docMk/>
          <pc:sldMk cId="2307014451" sldId="2147377472"/>
        </pc:sldMkLst>
        <pc:spChg chg="mod">
          <ac:chgData name="Samuel Porter" userId="3c8a4e35-30e3-4af5-baf5-6ce4dfda78b4" providerId="ADAL" clId="{3023D761-3AAA-42A5-A5DD-FE12EC7D855F}" dt="2024-12-11T09:50:20.301" v="298" actId="20577"/>
          <ac:spMkLst>
            <pc:docMk/>
            <pc:sldMk cId="2307014451" sldId="2147377472"/>
            <ac:spMk id="2" creationId="{02E89927-0620-406F-9D1A-2F479890984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9C1F2-1561-4C21-9E7F-0E4C4FB4C2C7}" type="datetimeFigureOut">
              <a:rPr lang="en-GB" smtClean="0"/>
              <a:t>11/12/2024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00B68-4CBA-4AAE-A43E-59C16A17FCAC}" type="slidenum">
              <a:rPr lang="en-GB" smtClean="0"/>
              <a:t>‹#›</a:t>
            </a:fld>
            <a:endParaRPr lang="en-GB"/>
          </a:p>
        </p:txBody>
      </p:sp>
    </p:spTree>
    <p:extLst>
      <p:ext uri="{BB962C8B-B14F-4D97-AF65-F5344CB8AC3E}">
        <p14:creationId xmlns:p14="http://schemas.microsoft.com/office/powerpoint/2010/main" val="1057714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Projects will provide detail on basic offer (duration, targets), aims of project, methods, personnel, partners, pen-pic/ case study and go through referral routes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26DE2-2655-6248-A72B-BB7418B93D6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20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Yet Green Open Homes – wanted to know where to start – recognition that there weren’t ‘shiny’ show homes in the area. Particularly interested in thermal imaging cameras. Not necessarily old part of the house that’s the issue (it’s the extension). </a:t>
            </a:r>
          </a:p>
          <a:p>
            <a:endParaRPr lang="en-GB" dirty="0"/>
          </a:p>
          <a:p>
            <a:r>
              <a:rPr lang="en-GB" dirty="0"/>
              <a:t>Led on to a coffee morning, N Somerset do have a free thermal imaging camera loan service, but it’s over subscribed, and the nearest library is a 20-minute drive. Funding used to purchase cameras, worked with a councillor who regularly visits the rural wards in the area. The idea is that she will take them around with her to loan out when visiting areas. This was launched at one of their monthly coffee mornings, alongside an advice stall and camera demonstration.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CF27A-3428-43E8-B696-BF584269D7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2396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doing their own not yet green home event (spoken about in a previous webinar!), Sustainable Clevedon felt the next natural step was to host GOH events – our classic approach! They did 2 different events over 2 weekends, with 6 homes opening in total, and demonstrating solar panels, solar thermal, heat pumps, and even thermal wallpaper! </a:t>
            </a:r>
          </a:p>
          <a:p>
            <a:endParaRPr lang="en-GB" dirty="0"/>
          </a:p>
          <a:p>
            <a:r>
              <a:rPr lang="en-GB" dirty="0"/>
              <a:t>Beyond that, Clevedon were keen to do some climate action planning for their area. To build on the work they’d already done, we led a 2-part session specifically around energy/buildings, the first of which (engaging community/inspiring speakers from community energy projects/retrofit basics), second session will be around coming up with ideas for space/water heating/building fabric/energy generation and energy saving behaviours and planning what the next 6-12 months will look like for that. Notably at the first session we had an enthusiastic group of young people from Clevedon School that came to the session to speak about their climate action work, and they’ll be coming back to input into the plan for their area.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CF27A-3428-43E8-B696-BF584269D7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8335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5D6F4-D89D-B742-76EF-037FA0A4F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23435-7422-8C01-8726-C740CDBD58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DE165-B175-9FF0-4AE9-829D71DE337D}"/>
              </a:ext>
            </a:extLst>
          </p:cNvPr>
          <p:cNvSpPr>
            <a:spLocks noGrp="1"/>
          </p:cNvSpPr>
          <p:nvPr>
            <p:ph type="body" idx="1"/>
          </p:nvPr>
        </p:nvSpPr>
        <p:spPr/>
        <p:txBody>
          <a:bodyPr/>
          <a:lstStyle/>
          <a:p>
            <a:r>
              <a:rPr lang="en-GB" dirty="0"/>
              <a:t>Lastly, Weston Super Mare demographic is primarily renters, many of which are suffering from fuel poverty (community group in the area). The open homes approach was therefore not quite right for this area. We did however have Axe Scout District get in touch about hosting an event with us, and were interested in the energy efficiency of their scout hut. As this project was aimed at domestic level, we worked with our Future Generations team to edit our DIY building survey to KS2 (7-11 year olds). The aim being that these young people start to think about the kinds of things to ask to understand how buildings work, and they’ll share their findings with other scouts at an event in January. We pitched it as a ‘house investigation, leading to the name ‘Sherlock Homes’. </a:t>
            </a:r>
          </a:p>
        </p:txBody>
      </p:sp>
      <p:sp>
        <p:nvSpPr>
          <p:cNvPr id="4" name="Slide Number Placeholder 3">
            <a:extLst>
              <a:ext uri="{FF2B5EF4-FFF2-40B4-BE49-F238E27FC236}">
                <a16:creationId xmlns:a16="http://schemas.microsoft.com/office/drawing/2014/main" id="{3AD67624-D709-B2EF-FC64-A5807F3E5A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CF27A-3428-43E8-B696-BF584269D7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116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Just a point about the importance of making sure we’re making issues locally relevant for people, and the advice that we give as a result (and that it’s not the same for everywhere!) </a:t>
            </a:r>
          </a:p>
          <a:p>
            <a:pPr>
              <a:lnSpc>
                <a:spcPct val="115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These maps are from Climate Central, Environment Agency – sea level rise by 2050 and surface water flooding risk. VCS Emergency Planning Tool – highlights vulnerable people exposed to frequent heat. This last one is a new met office Local Authority Climate Explorer tool, which shows you the local impacts of climate change under 1.5, 2 and 4 degrees of warming. In Clevedon – this means that in our events we’ve not recommend cavity wall insulation, and want to make sure residents are aware that overheating will become an increasingly prevalent issue. </a:t>
            </a:r>
            <a:br>
              <a:rPr lang="en-GB" sz="1200" kern="100" dirty="0">
                <a:effectLst/>
                <a:latin typeface="Aptos" panose="020B0004020202020204" pitchFamily="34" charset="0"/>
                <a:ea typeface="Aptos" panose="020B0004020202020204" pitchFamily="34" charset="0"/>
                <a:cs typeface="Times New Roman" panose="02020603050405020304" pitchFamily="18" charset="0"/>
              </a:rPr>
            </a:b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CF27A-3428-43E8-B696-BF584269D7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755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prevalent segments in Portishead specifically are ‘loyal nationalists’, and ‘backbone conservatives’ so taking a ‘local action (both), saving money (LN), improving health (both) and preserving heritage (BC)’ approach might be better, as these are the topics that are most important to these groups. </a:t>
            </a:r>
          </a:p>
          <a:p>
            <a:endParaRPr lang="en-GB" dirty="0"/>
          </a:p>
          <a:p>
            <a:r>
              <a:rPr lang="en-GB" dirty="0"/>
              <a:t>Energy Expo poster text:</a:t>
            </a:r>
          </a:p>
          <a:p>
            <a:endParaRPr lang="en-GB" dirty="0"/>
          </a:p>
          <a:p>
            <a:pPr marL="342900" lvl="0" indent="-342900">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“Discover: home maintenance tips to benefit your health and save you money</a:t>
            </a:r>
          </a:p>
          <a:p>
            <a:pPr marL="342900" lvl="0" indent="-342900">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Learn: how to preserve your traditional build home</a:t>
            </a:r>
          </a:p>
          <a:p>
            <a:pPr marL="342900" lvl="0" indent="-342900">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Hear: energy efficiency improvement stories from local people</a:t>
            </a:r>
          </a:p>
          <a:p>
            <a:pPr marL="342900" lvl="0" indent="-342900">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Meet: local installers </a:t>
            </a:r>
          </a:p>
          <a:p>
            <a:pPr marL="342900" lvl="0" indent="-342900">
              <a:lnSpc>
                <a:spcPct val="115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Support: North Somerset businesses. “</a:t>
            </a:r>
          </a:p>
          <a:p>
            <a:endParaRPr lang="en-GB" dirty="0"/>
          </a:p>
          <a:p>
            <a:endParaRPr lang="en-GB" dirty="0"/>
          </a:p>
          <a:p>
            <a:r>
              <a:rPr lang="en-GB" dirty="0"/>
              <a:t>Clothes Swap text: </a:t>
            </a:r>
          </a:p>
          <a:p>
            <a:endParaRPr lang="en-GB" dirty="0"/>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UK citizens spend up to £400 every year on new clothes</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By joining our clothes swap and fashion show, you can help: </a:t>
            </a:r>
          </a:p>
          <a:p>
            <a:pPr marL="342900" lvl="0" indent="-342900">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Keep clothes in use locally</a:t>
            </a:r>
          </a:p>
          <a:p>
            <a:pPr marL="342900" lvl="0" indent="-342900">
              <a:lnSpc>
                <a:spcPct val="115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Learn how to mend your favourite pieces </a:t>
            </a:r>
          </a:p>
          <a:p>
            <a:pPr marL="342900" lvl="0" indent="-342900">
              <a:lnSpc>
                <a:spcPct val="115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Save money”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CF27A-3428-43E8-B696-BF584269D7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6162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do things changes your audience: </a:t>
            </a:r>
          </a:p>
          <a:p>
            <a:endParaRPr lang="en-GB" dirty="0"/>
          </a:p>
          <a:p>
            <a:r>
              <a:rPr lang="en-GB" dirty="0"/>
              <a:t>Full day – part of work (e.g. local community orgs, CHEESE people, retired people) </a:t>
            </a:r>
          </a:p>
          <a:p>
            <a:endParaRPr lang="en-GB" dirty="0"/>
          </a:p>
          <a:p>
            <a:r>
              <a:rPr lang="en-GB" dirty="0"/>
              <a:t>Evening – people with jobs (spare time)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CF27A-3428-43E8-B696-BF584269D7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6347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CF27A-3428-43E8-B696-BF584269D7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4357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Collaboration: Not a competition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CF27A-3428-43E8-B696-BF584269D7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3867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55BE7-D08A-1605-13EF-178690811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E1A30-02B7-2E27-58B3-321751C246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CF934-52D5-18CF-E8A6-440B2B73DCFF}"/>
              </a:ext>
            </a:extLst>
          </p:cNvPr>
          <p:cNvSpPr>
            <a:spLocks noGrp="1"/>
          </p:cNvSpPr>
          <p:nvPr>
            <p:ph type="body" idx="1"/>
          </p:nvPr>
        </p:nvSpPr>
        <p:spPr/>
        <p:txBody>
          <a:bodyPr/>
          <a:lstStyle/>
          <a:p>
            <a:r>
              <a:rPr lang="en-GB" dirty="0"/>
              <a:t>Collaboration: Not a competition </a:t>
            </a:r>
          </a:p>
          <a:p>
            <a:endParaRPr lang="en-GB" dirty="0"/>
          </a:p>
        </p:txBody>
      </p:sp>
      <p:sp>
        <p:nvSpPr>
          <p:cNvPr id="4" name="Slide Number Placeholder 3">
            <a:extLst>
              <a:ext uri="{FF2B5EF4-FFF2-40B4-BE49-F238E27FC236}">
                <a16:creationId xmlns:a16="http://schemas.microsoft.com/office/drawing/2014/main" id="{BEB58004-7071-12F7-2960-4D842A284C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CF27A-3428-43E8-B696-BF584269D7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3327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Building trust takes time – recruitment </a:t>
            </a:r>
            <a:r>
              <a:rPr lang="en-GB" dirty="0">
                <a:sym typeface="Wingdings" panose="05000000000000000000" pitchFamily="2" charset="2"/>
              </a:rPr>
              <a:t> starting from scratch  cold emailing  community events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CF27A-3428-43E8-B696-BF584269D7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1330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Aims:</a:t>
            </a:r>
          </a:p>
          <a:p>
            <a:endParaRPr lang="en-GB"/>
          </a:p>
          <a:p>
            <a:r>
              <a:rPr lang="en-GB"/>
              <a:t>- Equip and incentivise small/medium enterprises across Wilts and into Swindon to make carbon-saving improvements to their sites</a:t>
            </a:r>
          </a:p>
          <a:p>
            <a:pPr marL="171450" indent="-171450">
              <a:buFontTx/>
              <a:buChar char="-"/>
            </a:pPr>
            <a:r>
              <a:rPr lang="en-GB"/>
              <a:t>Increase activity in the Wiltshire ‘green sector’ among energy efficiency contractors and those installing renewable technologies</a:t>
            </a:r>
          </a:p>
          <a:p>
            <a:pPr marL="171450" indent="-171450">
              <a:buFontTx/>
              <a:buChar char="-"/>
            </a:pPr>
            <a:r>
              <a:rPr lang="en-GB"/>
              <a:t>Improve the quality of Wilts business premises</a:t>
            </a:r>
          </a:p>
          <a:p>
            <a:pPr marL="171450" indent="-171450">
              <a:buFontTx/>
              <a:buChar char="-"/>
            </a:pPr>
            <a:r>
              <a:rPr lang="en-GB"/>
              <a:t>Make businesses more profitable</a:t>
            </a:r>
          </a:p>
          <a:p>
            <a:pPr marL="171450" indent="-171450">
              <a:buFontTx/>
              <a:buChar char="-"/>
            </a:pPr>
            <a:r>
              <a:rPr lang="en-GB"/>
              <a:t>Contribute towards Wilts carbon neutral objectives: https://www.wiltshire.gov.uk/green-economy-climate-emergency (2030)</a:t>
            </a:r>
          </a:p>
          <a:p>
            <a:pPr marL="171450" indent="-171450">
              <a:buFontTx/>
              <a:buChar char="-"/>
            </a:pPr>
            <a:r>
              <a:rPr lang="en-GB"/>
              <a:t>…and the LEP’s Local Industrial Strategy in terms of decarbonising the economy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26DE2-2655-6248-A72B-BB7418B93D6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560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CF27A-3428-43E8-B696-BF584269D7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2691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98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Aims:</a:t>
            </a:r>
          </a:p>
          <a:p>
            <a:endParaRPr lang="en-GB"/>
          </a:p>
          <a:p>
            <a:r>
              <a:rPr lang="en-GB"/>
              <a:t>- Equip and incentivise small/medium enterprises across Wilts and into Swindon to make carbon-saving improvements to their sites</a:t>
            </a:r>
          </a:p>
          <a:p>
            <a:pPr marL="171450" indent="-171450">
              <a:buFontTx/>
              <a:buChar char="-"/>
            </a:pPr>
            <a:r>
              <a:rPr lang="en-GB"/>
              <a:t>Increase activity in the Wiltshire ‘green sector’ among energy efficiency contractors and those installing renewable technologies</a:t>
            </a:r>
          </a:p>
          <a:p>
            <a:pPr marL="171450" indent="-171450">
              <a:buFontTx/>
              <a:buChar char="-"/>
            </a:pPr>
            <a:r>
              <a:rPr lang="en-GB"/>
              <a:t>Improve the quality of Wilts business premises</a:t>
            </a:r>
          </a:p>
          <a:p>
            <a:pPr marL="171450" indent="-171450">
              <a:buFontTx/>
              <a:buChar char="-"/>
            </a:pPr>
            <a:r>
              <a:rPr lang="en-GB"/>
              <a:t>Make businesses more profitable</a:t>
            </a:r>
          </a:p>
          <a:p>
            <a:pPr marL="171450" indent="-171450">
              <a:buFontTx/>
              <a:buChar char="-"/>
            </a:pPr>
            <a:r>
              <a:rPr lang="en-GB"/>
              <a:t>Contribute towards Wilts carbon neutral objectives: https://www.wiltshire.gov.uk/green-economy-climate-emergency (2030)</a:t>
            </a:r>
          </a:p>
          <a:p>
            <a:pPr marL="171450" indent="-171450">
              <a:buFontTx/>
              <a:buChar char="-"/>
            </a:pPr>
            <a:r>
              <a:rPr lang="en-GB"/>
              <a:t>…and the LEP’s Local Industrial Strategy in terms of decarbonising the economy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26DE2-2655-6248-A72B-BB7418B93D6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759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Projects will provide detail on basic offer (duration, targets), aims of project, methods, personnel, partners, pen-pic/ case study and go through referral routes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26DE2-2655-6248-A72B-BB7418B93D6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281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Our West of England Local Energy Advice Demonstrator project – or WoE LEAD approach was centred around ‘open homes’ events. </a:t>
            </a:r>
          </a:p>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Aim: We want to get citizens and communities in North Somerset clued up about retrofit measures, and also address people’s concerns about where to start, costs, where to find reputable installers, disruption and energy bill savings.</a:t>
            </a:r>
          </a:p>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How: Green open homes started in 2013, as a platform for people that have had home improvements done (e.g. solar panels) to share their stories. The worlds changed significantly since then, realised that lots of groups wanted to educate people on where to start. So not all homes we’re going to open are going to be ‘green’ </a:t>
            </a:r>
          </a:p>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Why: Sharing stories and hearing people's real accounts of their experiences is important. Things to consider might not crop up until you’re in the thick of it! For people getting started, there’s lots of information out there, and not all of it correct for your house, so we wanted to support people to start asking the right questions about their homes first, and avoid blanket advice.</a:t>
            </a:r>
          </a:p>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Foci: We didn’t just want shiny (green) homes, we want old buildings, park homes, homes in rural areas, any homes, we wanted to demonstrate that retrofit can come in all shapes and sizes (and reach beyond the typical ‘greens’.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CF27A-3428-43E8-B696-BF584269D7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4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Naturally, we faced some barriers to engagement in the beginning. </a:t>
            </a:r>
          </a:p>
          <a:p>
            <a:endParaRPr lang="en-GB" dirty="0"/>
          </a:p>
          <a:p>
            <a:r>
              <a:rPr lang="en-GB" dirty="0"/>
              <a:t>Limited retrofit knowledge – people don’t know what they don’t know, so there was an element of training that needed to happen (more on this later!) </a:t>
            </a:r>
          </a:p>
          <a:p>
            <a:endParaRPr lang="en-GB" dirty="0"/>
          </a:p>
          <a:p>
            <a:r>
              <a:rPr lang="en-GB" dirty="0"/>
              <a:t>Limited capacity volunteers – some groups we contacted had 3 volunteers, so even with grant money, just didn’t have the time to dedicate to the project. </a:t>
            </a:r>
          </a:p>
          <a:p>
            <a:endParaRPr lang="en-GB" dirty="0"/>
          </a:p>
          <a:p>
            <a:r>
              <a:rPr lang="en-GB" dirty="0"/>
              <a:t>Some areas – Portishead/WSM didn’t have community groups – so we had to change tack there too! </a:t>
            </a:r>
          </a:p>
          <a:p>
            <a:endParaRPr lang="en-GB" dirty="0"/>
          </a:p>
          <a:p>
            <a:r>
              <a:rPr lang="en-GB" dirty="0"/>
              <a:t>Which brings on to how we adapted..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CF27A-3428-43E8-B696-BF584269D7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4962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CF27A-3428-43E8-B696-BF584269D7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9936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Of course, green open homes was our classic option, but this evolved into all these different events, which I’m going to delve into why they worked in each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Luckily through this project we were able to host ‘Other events’ – which good for attracting people that wouldn’t necessarily go to a specific ‘green’ event, and to meet people where they are, and recognise that everyone’s in different places.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CF27A-3428-43E8-B696-BF584269D7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5711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Didn’t think the homes approach would work for them, nor would an energy focused day! So it developed into this: </a:t>
            </a:r>
          </a:p>
          <a:p>
            <a:endParaRPr lang="en-GB" dirty="0"/>
          </a:p>
          <a:p>
            <a:r>
              <a:rPr lang="en-GB" dirty="0"/>
              <a:t>5 energy related stalls (thermal imaging camera loan service, energy advice/SMEAPs, retrofit storytellers, children’s activities (colouring, pin the retrofit on the house, </a:t>
            </a:r>
            <a:r>
              <a:rPr lang="en-GB" dirty="0" err="1"/>
              <a:t>Whats</a:t>
            </a:r>
            <a:r>
              <a:rPr lang="en-GB" dirty="0"/>
              <a:t> the Deal?, make a draughtproofing snake), retrofit basics training, </a:t>
            </a:r>
            <a:r>
              <a:rPr lang="en-GB" dirty="0" err="1"/>
              <a:t>childrens</a:t>
            </a:r>
            <a:r>
              <a:rPr lang="en-GB" dirty="0"/>
              <a:t> workshop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CF27A-3428-43E8-B696-BF584269D7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4508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2C48D-DE28-C5C3-2898-C35DC040BF8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7648A58-7017-A046-5B98-570315F7ED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7A75ECE-FD26-83B6-4742-ADFC096CD70F}"/>
              </a:ext>
            </a:extLst>
          </p:cNvPr>
          <p:cNvSpPr>
            <a:spLocks noGrp="1"/>
          </p:cNvSpPr>
          <p:nvPr>
            <p:ph type="dt" sz="half" idx="10"/>
          </p:nvPr>
        </p:nvSpPr>
        <p:spPr/>
        <p:txBody>
          <a:bodyPr/>
          <a:lstStyle/>
          <a:p>
            <a:fld id="{AC55AA03-42D3-46FD-B7CD-0F5D727F4D1C}" type="datetimeFigureOut">
              <a:rPr lang="en-GB" smtClean="0"/>
              <a:t>11/12/2024</a:t>
            </a:fld>
            <a:endParaRPr lang="en-GB"/>
          </a:p>
        </p:txBody>
      </p:sp>
      <p:sp>
        <p:nvSpPr>
          <p:cNvPr id="5" name="Footer Placeholder 4">
            <a:extLst>
              <a:ext uri="{FF2B5EF4-FFF2-40B4-BE49-F238E27FC236}">
                <a16:creationId xmlns:a16="http://schemas.microsoft.com/office/drawing/2014/main" id="{5D719F24-6D96-E0FD-3F78-F07E24B272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EB4130-4873-78BE-0148-636155D0F873}"/>
              </a:ext>
            </a:extLst>
          </p:cNvPr>
          <p:cNvSpPr>
            <a:spLocks noGrp="1"/>
          </p:cNvSpPr>
          <p:nvPr>
            <p:ph type="sldNum" sz="quarter" idx="12"/>
          </p:nvPr>
        </p:nvSpPr>
        <p:spPr/>
        <p:txBody>
          <a:bodyPr/>
          <a:lstStyle/>
          <a:p>
            <a:fld id="{5AFB7252-8834-4269-B56E-F3D7793434E1}" type="slidenum">
              <a:rPr lang="en-GB" smtClean="0"/>
              <a:t>‹#›</a:t>
            </a:fld>
            <a:endParaRPr lang="en-GB"/>
          </a:p>
        </p:txBody>
      </p:sp>
    </p:spTree>
    <p:extLst>
      <p:ext uri="{BB962C8B-B14F-4D97-AF65-F5344CB8AC3E}">
        <p14:creationId xmlns:p14="http://schemas.microsoft.com/office/powerpoint/2010/main" val="169788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D60D9-4D8B-3F7E-8082-91A1CB72E9C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8654464-17EA-6B07-77A7-4457CD43C14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96D1EC-1ACE-E818-941F-3E1D78643B14}"/>
              </a:ext>
            </a:extLst>
          </p:cNvPr>
          <p:cNvSpPr>
            <a:spLocks noGrp="1"/>
          </p:cNvSpPr>
          <p:nvPr>
            <p:ph type="dt" sz="half" idx="10"/>
          </p:nvPr>
        </p:nvSpPr>
        <p:spPr/>
        <p:txBody>
          <a:bodyPr/>
          <a:lstStyle/>
          <a:p>
            <a:fld id="{AC55AA03-42D3-46FD-B7CD-0F5D727F4D1C}" type="datetimeFigureOut">
              <a:rPr lang="en-GB" smtClean="0"/>
              <a:t>11/12/2024</a:t>
            </a:fld>
            <a:endParaRPr lang="en-GB"/>
          </a:p>
        </p:txBody>
      </p:sp>
      <p:sp>
        <p:nvSpPr>
          <p:cNvPr id="5" name="Footer Placeholder 4">
            <a:extLst>
              <a:ext uri="{FF2B5EF4-FFF2-40B4-BE49-F238E27FC236}">
                <a16:creationId xmlns:a16="http://schemas.microsoft.com/office/drawing/2014/main" id="{18957B9A-3013-ADC5-006E-0EFA832833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5584FF-236A-320B-C4D4-B0AC5C88DEA5}"/>
              </a:ext>
            </a:extLst>
          </p:cNvPr>
          <p:cNvSpPr>
            <a:spLocks noGrp="1"/>
          </p:cNvSpPr>
          <p:nvPr>
            <p:ph type="sldNum" sz="quarter" idx="12"/>
          </p:nvPr>
        </p:nvSpPr>
        <p:spPr/>
        <p:txBody>
          <a:bodyPr/>
          <a:lstStyle/>
          <a:p>
            <a:fld id="{5AFB7252-8834-4269-B56E-F3D7793434E1}" type="slidenum">
              <a:rPr lang="en-GB" smtClean="0"/>
              <a:t>‹#›</a:t>
            </a:fld>
            <a:endParaRPr lang="en-GB"/>
          </a:p>
        </p:txBody>
      </p:sp>
    </p:spTree>
    <p:extLst>
      <p:ext uri="{BB962C8B-B14F-4D97-AF65-F5344CB8AC3E}">
        <p14:creationId xmlns:p14="http://schemas.microsoft.com/office/powerpoint/2010/main" val="1048304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E82164-69B3-A444-BF99-4DD221CCD7F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8E42E0E-B054-11D6-7A99-E0BDD00B8A4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D41546F-6433-848D-4FB6-207AF16DD15B}"/>
              </a:ext>
            </a:extLst>
          </p:cNvPr>
          <p:cNvSpPr>
            <a:spLocks noGrp="1"/>
          </p:cNvSpPr>
          <p:nvPr>
            <p:ph type="dt" sz="half" idx="10"/>
          </p:nvPr>
        </p:nvSpPr>
        <p:spPr/>
        <p:txBody>
          <a:bodyPr/>
          <a:lstStyle/>
          <a:p>
            <a:fld id="{AC55AA03-42D3-46FD-B7CD-0F5D727F4D1C}" type="datetimeFigureOut">
              <a:rPr lang="en-GB" smtClean="0"/>
              <a:t>11/12/2024</a:t>
            </a:fld>
            <a:endParaRPr lang="en-GB"/>
          </a:p>
        </p:txBody>
      </p:sp>
      <p:sp>
        <p:nvSpPr>
          <p:cNvPr id="5" name="Footer Placeholder 4">
            <a:extLst>
              <a:ext uri="{FF2B5EF4-FFF2-40B4-BE49-F238E27FC236}">
                <a16:creationId xmlns:a16="http://schemas.microsoft.com/office/drawing/2014/main" id="{D296FB3F-DF4F-8DBD-8E10-ABBDAD7026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CA915D-77A8-5D3F-77F5-4AD89D09699D}"/>
              </a:ext>
            </a:extLst>
          </p:cNvPr>
          <p:cNvSpPr>
            <a:spLocks noGrp="1"/>
          </p:cNvSpPr>
          <p:nvPr>
            <p:ph type="sldNum" sz="quarter" idx="12"/>
          </p:nvPr>
        </p:nvSpPr>
        <p:spPr/>
        <p:txBody>
          <a:bodyPr/>
          <a:lstStyle/>
          <a:p>
            <a:fld id="{5AFB7252-8834-4269-B56E-F3D7793434E1}" type="slidenum">
              <a:rPr lang="en-GB" smtClean="0"/>
              <a:t>‹#›</a:t>
            </a:fld>
            <a:endParaRPr lang="en-GB"/>
          </a:p>
        </p:txBody>
      </p:sp>
    </p:spTree>
    <p:extLst>
      <p:ext uri="{BB962C8B-B14F-4D97-AF65-F5344CB8AC3E}">
        <p14:creationId xmlns:p14="http://schemas.microsoft.com/office/powerpoint/2010/main" val="3657073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With Image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dirty="0"/>
              <a:t>TITLE</a:t>
            </a:r>
            <a:endParaRPr lang="en-GB" dirty="0"/>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dirty="0"/>
            </a:br>
            <a:r>
              <a:rPr lang="en-US" dirty="0"/>
              <a:t>SUBTITLE</a:t>
            </a:r>
            <a:endParaRPr lang="en-GB" dirty="0"/>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Placeholder 3">
            <a:extLst>
              <a:ext uri="{FF2B5EF4-FFF2-40B4-BE49-F238E27FC236}">
                <a16:creationId xmlns:a16="http://schemas.microsoft.com/office/drawing/2014/main" id="{220488D9-521A-484C-94FF-E42E2B0E0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8"/>
          </a:xfrm>
          <a:prstGeom prst="rect">
            <a:avLst/>
          </a:prstGeom>
        </p:spPr>
      </p:pic>
      <p:pic>
        <p:nvPicPr>
          <p:cNvPr id="19" name="Picture 18">
            <a:extLst>
              <a:ext uri="{FF2B5EF4-FFF2-40B4-BE49-F238E27FC236}">
                <a16:creationId xmlns:a16="http://schemas.microsoft.com/office/drawing/2014/main" id="{4690AA10-FFB8-447D-9AF3-A09F52B715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9780000" y="4438693"/>
            <a:ext cx="2412000" cy="1476000"/>
          </a:xfrm>
          <a:prstGeom prst="rect">
            <a:avLst/>
          </a:prstGeom>
        </p:spPr>
      </p:pic>
    </p:spTree>
    <p:extLst>
      <p:ext uri="{BB962C8B-B14F-4D97-AF65-F5344CB8AC3E}">
        <p14:creationId xmlns:p14="http://schemas.microsoft.com/office/powerpoint/2010/main" val="546263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With Images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dirty="0"/>
              <a:t>TITLE</a:t>
            </a:r>
            <a:endParaRPr lang="en-GB" dirty="0"/>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dirty="0"/>
            </a:br>
            <a:r>
              <a:rPr lang="en-US" dirty="0"/>
              <a:t>SUBTITLE</a:t>
            </a:r>
            <a:endParaRPr lang="en-GB" dirty="0"/>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Placeholder 8">
            <a:extLst>
              <a:ext uri="{FF2B5EF4-FFF2-40B4-BE49-F238E27FC236}">
                <a16:creationId xmlns:a16="http://schemas.microsoft.com/office/drawing/2014/main" id="{0B83D444-8CB1-422C-A315-13E3E74B9A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9"/>
          </a:xfrm>
          <a:prstGeom prst="rect">
            <a:avLst/>
          </a:prstGeom>
        </p:spPr>
      </p:pic>
      <p:pic>
        <p:nvPicPr>
          <p:cNvPr id="14" name="Picture Placeholder 9">
            <a:extLst>
              <a:ext uri="{FF2B5EF4-FFF2-40B4-BE49-F238E27FC236}">
                <a16:creationId xmlns:a16="http://schemas.microsoft.com/office/drawing/2014/main" id="{91204D8A-33D9-4563-ACBB-13CFD33978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4"/>
            <a:ext cx="2412000" cy="1476000"/>
          </a:xfrm>
          <a:prstGeom prst="rect">
            <a:avLst/>
          </a:prstGeom>
        </p:spPr>
      </p:pic>
    </p:spTree>
    <p:extLst>
      <p:ext uri="{BB962C8B-B14F-4D97-AF65-F5344CB8AC3E}">
        <p14:creationId xmlns:p14="http://schemas.microsoft.com/office/powerpoint/2010/main" val="1063437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With Images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dirty="0"/>
              <a:t>TITLE</a:t>
            </a:r>
            <a:endParaRPr lang="en-GB" dirty="0"/>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dirty="0"/>
            </a:br>
            <a:r>
              <a:rPr lang="en-US" dirty="0"/>
              <a:t> SUBTITLE</a:t>
            </a:r>
            <a:endParaRPr lang="en-GB" dirty="0"/>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Placeholder 7">
            <a:extLst>
              <a:ext uri="{FF2B5EF4-FFF2-40B4-BE49-F238E27FC236}">
                <a16:creationId xmlns:a16="http://schemas.microsoft.com/office/drawing/2014/main" id="{98FCF628-1633-42A7-A7D4-F92C34AB60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6"/>
            <a:ext cx="2412000" cy="2951996"/>
          </a:xfrm>
          <a:prstGeom prst="rect">
            <a:avLst/>
          </a:prstGeom>
        </p:spPr>
      </p:pic>
      <p:pic>
        <p:nvPicPr>
          <p:cNvPr id="13" name="Picture 12">
            <a:extLst>
              <a:ext uri="{FF2B5EF4-FFF2-40B4-BE49-F238E27FC236}">
                <a16:creationId xmlns:a16="http://schemas.microsoft.com/office/drawing/2014/main" id="{F49ABC07-74F7-4327-9BFD-C942E76F31B5}"/>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3"/>
            <a:ext cx="2412000" cy="1475998"/>
          </a:xfrm>
          <a:prstGeom prst="rect">
            <a:avLst/>
          </a:prstGeom>
        </p:spPr>
      </p:pic>
    </p:spTree>
    <p:extLst>
      <p:ext uri="{BB962C8B-B14F-4D97-AF65-F5344CB8AC3E}">
        <p14:creationId xmlns:p14="http://schemas.microsoft.com/office/powerpoint/2010/main" val="329899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dirty="0"/>
              <a:t>TITLE</a:t>
            </a:r>
            <a:endParaRPr lang="en-GB" dirty="0"/>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dirty="0"/>
            </a:br>
            <a:r>
              <a:rPr lang="en-US" dirty="0"/>
              <a:t>SUBTITLE</a:t>
            </a:r>
            <a:endParaRPr lang="en-GB" dirty="0"/>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9774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1" y="1486695"/>
            <a:ext cx="12192001" cy="4428000"/>
          </a:xfrm>
          <a:prstGeom prst="rect">
            <a:avLst/>
          </a:prstGeom>
          <a:solidFill>
            <a:srgbClr val="89CBB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dirty="0"/>
              <a:t>TITLE</a:t>
            </a:r>
            <a:endParaRPr lang="en-GB" dirty="0"/>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dirty="0"/>
            </a:br>
            <a:r>
              <a:rPr lang="en-US" dirty="0"/>
              <a:t>SUBTITLE</a:t>
            </a:r>
            <a:endParaRPr lang="en-GB" dirty="0"/>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378424"/>
            <a:ext cx="2412000" cy="306026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ED79147-9D06-473E-988A-585F672B0F35}"/>
              </a:ext>
            </a:extLst>
          </p:cNvPr>
          <p:cNvSpPr/>
          <p:nvPr userDrawn="1"/>
        </p:nvSpPr>
        <p:spPr>
          <a:xfrm>
            <a:off x="9780000" y="2962693"/>
            <a:ext cx="2530280" cy="14760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4F1CCD31-9920-4AE5-B984-FCC33530754A}"/>
              </a:ext>
            </a:extLst>
          </p:cNvPr>
          <p:cNvCxnSpPr/>
          <p:nvPr userDrawn="1"/>
        </p:nvCxnSpPr>
        <p:spPr>
          <a:xfrm>
            <a:off x="7368000" y="4438691"/>
            <a:ext cx="482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CB5FF1-86A9-424F-9D03-089ECA409208}"/>
              </a:ext>
            </a:extLst>
          </p:cNvPr>
          <p:cNvCxnSpPr>
            <a:cxnSpLocks/>
          </p:cNvCxnSpPr>
          <p:nvPr userDrawn="1"/>
        </p:nvCxnSpPr>
        <p:spPr>
          <a:xfrm>
            <a:off x="9780000" y="2962693"/>
            <a:ext cx="241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72697B-6F57-465D-A730-2A8844B6B830}"/>
              </a:ext>
            </a:extLst>
          </p:cNvPr>
          <p:cNvCxnSpPr>
            <a:cxnSpLocks/>
          </p:cNvCxnSpPr>
          <p:nvPr userDrawn="1"/>
        </p:nvCxnSpPr>
        <p:spPr>
          <a:xfrm flipH="1">
            <a:off x="9780000" y="1378424"/>
            <a:ext cx="6376" cy="47221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889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95F0-88E4-4363-957D-BBB14FF22F6A}"/>
              </a:ext>
            </a:extLst>
          </p:cNvPr>
          <p:cNvSpPr>
            <a:spLocks noGrp="1"/>
          </p:cNvSpPr>
          <p:nvPr>
            <p:ph type="title" hasCustomPrompt="1"/>
          </p:nvPr>
        </p:nvSpPr>
        <p:spPr/>
        <p:txBody>
          <a:bodyPr/>
          <a:lstStyle>
            <a:lvl1pPr>
              <a:defRPr/>
            </a:lvl1pPr>
          </a:lstStyle>
          <a:p>
            <a:r>
              <a:rPr lang="en-US" dirty="0"/>
              <a:t>Title </a:t>
            </a:r>
            <a:endParaRPr lang="en-GB" dirty="0"/>
          </a:p>
        </p:txBody>
      </p:sp>
      <p:sp>
        <p:nvSpPr>
          <p:cNvPr id="3" name="Content Placeholder 2">
            <a:extLst>
              <a:ext uri="{FF2B5EF4-FFF2-40B4-BE49-F238E27FC236}">
                <a16:creationId xmlns:a16="http://schemas.microsoft.com/office/drawing/2014/main" id="{11EDF4D4-C175-4323-8DF6-0D87F4E78477}"/>
              </a:ext>
            </a:extLst>
          </p:cNvPr>
          <p:cNvSpPr>
            <a:spLocks noGrp="1"/>
          </p:cNvSpPr>
          <p:nvPr>
            <p:ph idx="1" hasCustomPrompt="1"/>
          </p:nvPr>
        </p:nvSpPr>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A072850-9B9F-4A10-9981-355C5CB12843}"/>
              </a:ext>
            </a:extLst>
          </p:cNvPr>
          <p:cNvSpPr>
            <a:spLocks noGrp="1"/>
          </p:cNvSpPr>
          <p:nvPr>
            <p:ph type="dt" sz="half" idx="10"/>
          </p:nvPr>
        </p:nvSpPr>
        <p:spPr/>
        <p:txBody>
          <a:bodyPr/>
          <a:lstStyle/>
          <a:p>
            <a:fld id="{6AD90B00-43A1-4800-9CA1-5C06383ACA23}" type="datetimeFigureOut">
              <a:rPr lang="en-GB" smtClean="0"/>
              <a:t>11/12/2024</a:t>
            </a:fld>
            <a:endParaRPr lang="en-GB"/>
          </a:p>
        </p:txBody>
      </p:sp>
      <p:sp>
        <p:nvSpPr>
          <p:cNvPr id="5" name="Footer Placeholder 4">
            <a:extLst>
              <a:ext uri="{FF2B5EF4-FFF2-40B4-BE49-F238E27FC236}">
                <a16:creationId xmlns:a16="http://schemas.microsoft.com/office/drawing/2014/main" id="{653AEE20-00D1-4D19-AA15-17987B00DD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D22389-506A-4F64-B050-EF574EA70766}"/>
              </a:ext>
            </a:extLst>
          </p:cNvPr>
          <p:cNvSpPr>
            <a:spLocks noGrp="1"/>
          </p:cNvSpPr>
          <p:nvPr>
            <p:ph type="sldNum" sz="quarter" idx="12"/>
          </p:nvPr>
        </p:nvSpPr>
        <p:spPr/>
        <p:txBody>
          <a:bodyPr/>
          <a:lstStyle/>
          <a:p>
            <a:fld id="{A4989545-EDCE-4AFD-A704-488F3ECE6BF4}" type="slidenum">
              <a:rPr lang="en-GB" smtClean="0"/>
              <a:t>‹#›</a:t>
            </a:fld>
            <a:endParaRPr lang="en-GB"/>
          </a:p>
        </p:txBody>
      </p:sp>
    </p:spTree>
    <p:extLst>
      <p:ext uri="{BB962C8B-B14F-4D97-AF65-F5344CB8AC3E}">
        <p14:creationId xmlns:p14="http://schemas.microsoft.com/office/powerpoint/2010/main" val="2606398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9EB234-B440-4F3F-A6CD-5C2C7717D1A6}"/>
              </a:ext>
            </a:extLst>
          </p:cNvPr>
          <p:cNvSpPr>
            <a:spLocks noGrp="1"/>
          </p:cNvSpPr>
          <p:nvPr>
            <p:ph type="body" idx="1" hasCustomPrompt="1"/>
          </p:nvPr>
        </p:nvSpPr>
        <p:spPr>
          <a:xfrm>
            <a:off x="839788" y="1476103"/>
            <a:ext cx="5157787"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4" name="Content Placeholder 3">
            <a:extLst>
              <a:ext uri="{FF2B5EF4-FFF2-40B4-BE49-F238E27FC236}">
                <a16:creationId xmlns:a16="http://schemas.microsoft.com/office/drawing/2014/main" id="{D437F147-C11A-4EF8-BCEB-1FBE960FEC98}"/>
              </a:ext>
            </a:extLst>
          </p:cNvPr>
          <p:cNvSpPr>
            <a:spLocks noGrp="1"/>
          </p:cNvSpPr>
          <p:nvPr>
            <p:ph sz="half" idx="2" hasCustomPrompt="1"/>
          </p:nvPr>
        </p:nvSpPr>
        <p:spPr>
          <a:xfrm>
            <a:off x="839788" y="2217556"/>
            <a:ext cx="5157787"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3D00F1AD-C8B9-47C8-B22D-88232E6EC7CC}"/>
              </a:ext>
            </a:extLst>
          </p:cNvPr>
          <p:cNvSpPr>
            <a:spLocks noGrp="1"/>
          </p:cNvSpPr>
          <p:nvPr>
            <p:ph type="body" sz="quarter" idx="3" hasCustomPrompt="1"/>
          </p:nvPr>
        </p:nvSpPr>
        <p:spPr>
          <a:xfrm>
            <a:off x="6172200" y="1476103"/>
            <a:ext cx="5183188"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6" name="Content Placeholder 5">
            <a:extLst>
              <a:ext uri="{FF2B5EF4-FFF2-40B4-BE49-F238E27FC236}">
                <a16:creationId xmlns:a16="http://schemas.microsoft.com/office/drawing/2014/main" id="{B1902A70-3D24-4282-9462-3E11DFD5C02C}"/>
              </a:ext>
            </a:extLst>
          </p:cNvPr>
          <p:cNvSpPr>
            <a:spLocks noGrp="1"/>
          </p:cNvSpPr>
          <p:nvPr>
            <p:ph sz="quarter" idx="4" hasCustomPrompt="1"/>
          </p:nvPr>
        </p:nvSpPr>
        <p:spPr>
          <a:xfrm>
            <a:off x="6172200" y="2217556"/>
            <a:ext cx="5183188"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09FA81B6-9707-4F4C-8AA2-39174A6E3056}"/>
              </a:ext>
            </a:extLst>
          </p:cNvPr>
          <p:cNvSpPr>
            <a:spLocks noGrp="1"/>
          </p:cNvSpPr>
          <p:nvPr>
            <p:ph type="dt" sz="half" idx="10"/>
          </p:nvPr>
        </p:nvSpPr>
        <p:spPr/>
        <p:txBody>
          <a:bodyPr/>
          <a:lstStyle/>
          <a:p>
            <a:fld id="{6AD90B00-43A1-4800-9CA1-5C06383ACA23}" type="datetimeFigureOut">
              <a:rPr lang="en-GB" smtClean="0"/>
              <a:t>11/12/2024</a:t>
            </a:fld>
            <a:endParaRPr lang="en-GB"/>
          </a:p>
        </p:txBody>
      </p:sp>
      <p:sp>
        <p:nvSpPr>
          <p:cNvPr id="8" name="Footer Placeholder 7">
            <a:extLst>
              <a:ext uri="{FF2B5EF4-FFF2-40B4-BE49-F238E27FC236}">
                <a16:creationId xmlns:a16="http://schemas.microsoft.com/office/drawing/2014/main" id="{3568D2F6-8B66-4E1F-BF61-D547D36EEE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C3AD41-67E2-4F4B-AB07-569A2FD2C851}"/>
              </a:ext>
            </a:extLst>
          </p:cNvPr>
          <p:cNvSpPr>
            <a:spLocks noGrp="1"/>
          </p:cNvSpPr>
          <p:nvPr>
            <p:ph type="sldNum" sz="quarter" idx="12"/>
          </p:nvPr>
        </p:nvSpPr>
        <p:spPr/>
        <p:txBody>
          <a:bodyPr/>
          <a:lstStyle/>
          <a:p>
            <a:fld id="{A4989545-EDCE-4AFD-A704-488F3ECE6BF4}" type="slidenum">
              <a:rPr lang="en-GB" smtClean="0"/>
              <a:t>‹#›</a:t>
            </a:fld>
            <a:endParaRPr lang="en-GB"/>
          </a:p>
        </p:txBody>
      </p:sp>
      <p:sp>
        <p:nvSpPr>
          <p:cNvPr id="10" name="Title Placeholder 1">
            <a:extLst>
              <a:ext uri="{FF2B5EF4-FFF2-40B4-BE49-F238E27FC236}">
                <a16:creationId xmlns:a16="http://schemas.microsoft.com/office/drawing/2014/main" id="{9323AB77-D929-42AB-B9C1-862E6297E1CD}"/>
              </a:ext>
            </a:extLst>
          </p:cNvPr>
          <p:cNvSpPr>
            <a:spLocks noGrp="1"/>
          </p:cNvSpPr>
          <p:nvPr>
            <p:ph type="title" hasCustomPrompt="1"/>
          </p:nvPr>
        </p:nvSpPr>
        <p:spPr>
          <a:xfrm>
            <a:off x="838200" y="252331"/>
            <a:ext cx="9144000" cy="857412"/>
          </a:xfrm>
          <a:prstGeom prst="rect">
            <a:avLst/>
          </a:prstGeom>
        </p:spPr>
        <p:txBody>
          <a:bodyPr vert="horz" lIns="91440" tIns="45720" rIns="91440" bIns="45720" rtlCol="0" anchor="ctr">
            <a:normAutofit/>
          </a:bodyPr>
          <a:lstStyle/>
          <a:p>
            <a:r>
              <a:rPr lang="en-US" dirty="0"/>
              <a:t>Title</a:t>
            </a:r>
            <a:endParaRPr lang="en-GB" dirty="0"/>
          </a:p>
        </p:txBody>
      </p:sp>
    </p:spTree>
    <p:extLst>
      <p:ext uri="{BB962C8B-B14F-4D97-AF65-F5344CB8AC3E}">
        <p14:creationId xmlns:p14="http://schemas.microsoft.com/office/powerpoint/2010/main" val="3702933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act Us_Option 2">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487606"/>
            <a:ext cx="12192000" cy="4435522"/>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rgbClr val="7A8791"/>
          </a:solidFill>
        </p:spPr>
        <p:txBody>
          <a:bodyPr wrap="square" lIns="0" tIns="0" rIns="0" bIns="0" rtlCol="0"/>
          <a:lstStyle/>
          <a:p>
            <a:endParaRPr sz="1092" dirty="0">
              <a:solidFill>
                <a:schemeClr val="bg1"/>
              </a:solidFill>
              <a:latin typeface="Trebuchet MS" panose="020B0603020202020204" pitchFamily="34" charset="0"/>
            </a:endParaRPr>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6" y="1756349"/>
            <a:ext cx="9878082" cy="728113"/>
          </a:xfrm>
        </p:spPr>
        <p:txBody>
          <a:bodyPr/>
          <a:lstStyle>
            <a:lvl1pPr>
              <a:lnSpc>
                <a:spcPct val="75000"/>
              </a:lnSpc>
              <a:defRPr sz="6276" spc="-30" baseline="0">
                <a:solidFill>
                  <a:schemeClr val="bg1"/>
                </a:solidFill>
              </a:defRPr>
            </a:lvl1pPr>
          </a:lstStyle>
          <a:p>
            <a:r>
              <a:rPr lang="en-US" dirty="0"/>
              <a:t>Click to add title</a:t>
            </a:r>
            <a:endParaRPr lang="en-GB" dirty="0"/>
          </a:p>
        </p:txBody>
      </p:sp>
    </p:spTree>
    <p:extLst>
      <p:ext uri="{BB962C8B-B14F-4D97-AF65-F5344CB8AC3E}">
        <p14:creationId xmlns:p14="http://schemas.microsoft.com/office/powerpoint/2010/main" val="305919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74DDA-2CD5-E284-6E36-741F5EB4D27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D29CD22-8B7D-DDA6-40B5-2AD234948DD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6EB9793-3970-BCAC-3750-434886B3B6DC}"/>
              </a:ext>
            </a:extLst>
          </p:cNvPr>
          <p:cNvSpPr>
            <a:spLocks noGrp="1"/>
          </p:cNvSpPr>
          <p:nvPr>
            <p:ph type="dt" sz="half" idx="10"/>
          </p:nvPr>
        </p:nvSpPr>
        <p:spPr/>
        <p:txBody>
          <a:bodyPr/>
          <a:lstStyle/>
          <a:p>
            <a:fld id="{AC55AA03-42D3-46FD-B7CD-0F5D727F4D1C}" type="datetimeFigureOut">
              <a:rPr lang="en-GB" smtClean="0"/>
              <a:t>11/12/2024</a:t>
            </a:fld>
            <a:endParaRPr lang="en-GB"/>
          </a:p>
        </p:txBody>
      </p:sp>
      <p:sp>
        <p:nvSpPr>
          <p:cNvPr id="5" name="Footer Placeholder 4">
            <a:extLst>
              <a:ext uri="{FF2B5EF4-FFF2-40B4-BE49-F238E27FC236}">
                <a16:creationId xmlns:a16="http://schemas.microsoft.com/office/drawing/2014/main" id="{AE8AD75F-DC55-E190-89B7-0FC1F6BA30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5F5C4C-406E-B994-86D6-D9F89AB85BC2}"/>
              </a:ext>
            </a:extLst>
          </p:cNvPr>
          <p:cNvSpPr>
            <a:spLocks noGrp="1"/>
          </p:cNvSpPr>
          <p:nvPr>
            <p:ph type="sldNum" sz="quarter" idx="12"/>
          </p:nvPr>
        </p:nvSpPr>
        <p:spPr/>
        <p:txBody>
          <a:bodyPr/>
          <a:lstStyle/>
          <a:p>
            <a:fld id="{5AFB7252-8834-4269-B56E-F3D7793434E1}" type="slidenum">
              <a:rPr lang="en-GB" smtClean="0"/>
              <a:t>‹#›</a:t>
            </a:fld>
            <a:endParaRPr lang="en-GB"/>
          </a:p>
        </p:txBody>
      </p:sp>
    </p:spTree>
    <p:extLst>
      <p:ext uri="{BB962C8B-B14F-4D97-AF65-F5344CB8AC3E}">
        <p14:creationId xmlns:p14="http://schemas.microsoft.com/office/powerpoint/2010/main" val="482690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blue square with white lines&#10;&#10;Description automatically generated">
            <a:extLst>
              <a:ext uri="{FF2B5EF4-FFF2-40B4-BE49-F238E27FC236}">
                <a16:creationId xmlns:a16="http://schemas.microsoft.com/office/drawing/2014/main" id="{AE0AC8C3-0406-7FEB-C573-50AE4189AA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34E61F-145E-AE21-A412-47102DEE6C4A}"/>
              </a:ext>
            </a:extLst>
          </p:cNvPr>
          <p:cNvSpPr>
            <a:spLocks noGrp="1"/>
          </p:cNvSpPr>
          <p:nvPr>
            <p:ph type="ctrTitle"/>
          </p:nvPr>
        </p:nvSpPr>
        <p:spPr>
          <a:xfrm>
            <a:off x="1524000" y="1122363"/>
            <a:ext cx="9144000" cy="2387600"/>
          </a:xfrm>
        </p:spPr>
        <p:txBody>
          <a:bodyPr anchor="b"/>
          <a:lstStyle>
            <a:lvl1pPr algn="ctr">
              <a:defRPr sz="6000" b="1" cap="all" baseline="0">
                <a:solidFill>
                  <a:schemeClr val="bg1"/>
                </a:solidFill>
                <a:latin typeface="Söhne Schmal Extrafett" panose="02060A06060206060203" pitchFamily="18"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7A06ED8-9074-39E2-FD95-9224F79C87A3}"/>
              </a:ext>
            </a:extLst>
          </p:cNvPr>
          <p:cNvSpPr>
            <a:spLocks noGrp="1"/>
          </p:cNvSpPr>
          <p:nvPr>
            <p:ph type="subTitle" idx="1"/>
          </p:nvPr>
        </p:nvSpPr>
        <p:spPr>
          <a:xfrm>
            <a:off x="1524000" y="3602038"/>
            <a:ext cx="9144000" cy="1655762"/>
          </a:xfrm>
        </p:spPr>
        <p:txBody>
          <a:bodyPr/>
          <a:lstStyle>
            <a:lvl1pPr marL="0" indent="0" algn="ctr">
              <a:buNone/>
              <a:defRPr sz="2400">
                <a:solidFill>
                  <a:srgbClr val="EB008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7CE1B2CF-6C3F-7B80-7F7C-55B5A2C94338}"/>
              </a:ext>
            </a:extLst>
          </p:cNvPr>
          <p:cNvSpPr>
            <a:spLocks noGrp="1"/>
          </p:cNvSpPr>
          <p:nvPr>
            <p:ph type="dt" sz="half" idx="10"/>
          </p:nvPr>
        </p:nvSpPr>
        <p:spPr/>
        <p:txBody>
          <a:bodyPr/>
          <a:lstStyle/>
          <a:p>
            <a:fld id="{300A3516-D1D1-48F8-95A5-ADB2208C497F}" type="datetimeFigureOut">
              <a:rPr lang="en-GB" smtClean="0"/>
              <a:t>11/12/2024</a:t>
            </a:fld>
            <a:endParaRPr lang="en-GB"/>
          </a:p>
        </p:txBody>
      </p:sp>
      <p:sp>
        <p:nvSpPr>
          <p:cNvPr id="5" name="Footer Placeholder 4">
            <a:extLst>
              <a:ext uri="{FF2B5EF4-FFF2-40B4-BE49-F238E27FC236}">
                <a16:creationId xmlns:a16="http://schemas.microsoft.com/office/drawing/2014/main" id="{0E0FF00E-37D5-40CF-C344-D1D9CBB6F8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583CAB-35BB-CC02-4992-4193972199AA}"/>
              </a:ext>
            </a:extLst>
          </p:cNvPr>
          <p:cNvSpPr>
            <a:spLocks noGrp="1"/>
          </p:cNvSpPr>
          <p:nvPr>
            <p:ph type="sldNum" sz="quarter" idx="12"/>
          </p:nvPr>
        </p:nvSpPr>
        <p:spPr>
          <a:xfrm>
            <a:off x="8610600" y="6356350"/>
            <a:ext cx="2743200" cy="365125"/>
          </a:xfrm>
          <a:prstGeom prst="rect">
            <a:avLst/>
          </a:prstGeom>
        </p:spPr>
        <p:txBody>
          <a:bodyPr/>
          <a:lstStyle/>
          <a:p>
            <a:fld id="{2FEA5B83-149F-4E41-8D44-1B555C53428A}" type="slidenum">
              <a:rPr lang="en-GB" smtClean="0"/>
              <a:t>‹#›</a:t>
            </a:fld>
            <a:endParaRPr lang="en-GB"/>
          </a:p>
        </p:txBody>
      </p:sp>
    </p:spTree>
    <p:extLst>
      <p:ext uri="{BB962C8B-B14F-4D97-AF65-F5344CB8AC3E}">
        <p14:creationId xmlns:p14="http://schemas.microsoft.com/office/powerpoint/2010/main" val="1588585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BD00CAB2-FFA6-BB90-25C9-9CB34A7DCD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B852BF3-2270-B3A7-C42A-7C47A4B7A12E}"/>
              </a:ext>
            </a:extLst>
          </p:cNvPr>
          <p:cNvSpPr>
            <a:spLocks noGrp="1"/>
          </p:cNvSpPr>
          <p:nvPr>
            <p:ph type="title"/>
          </p:nvPr>
        </p:nvSpPr>
        <p:spPr/>
        <p:txBody>
          <a:bodyPr/>
          <a:lstStyle>
            <a:lvl1pPr>
              <a:defRPr cap="all" baseline="0">
                <a:solidFill>
                  <a:srgbClr val="262261"/>
                </a:solidFill>
                <a:latin typeface="Söhne Schmal Extrafett" panose="02060A06060206060203" pitchFamily="18"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6117FD6-7D4D-9859-1A2D-6A1F68AEBAA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C105B4F-C110-17CC-59A4-23FB975C404A}"/>
              </a:ext>
            </a:extLst>
          </p:cNvPr>
          <p:cNvSpPr>
            <a:spLocks noGrp="1"/>
          </p:cNvSpPr>
          <p:nvPr>
            <p:ph type="dt" sz="half" idx="10"/>
          </p:nvPr>
        </p:nvSpPr>
        <p:spPr/>
        <p:txBody>
          <a:bodyPr/>
          <a:lstStyle>
            <a:lvl1pPr>
              <a:defRPr b="1">
                <a:solidFill>
                  <a:srgbClr val="E5FF7C"/>
                </a:solidFill>
              </a:defRPr>
            </a:lvl1pPr>
          </a:lstStyle>
          <a:p>
            <a:fld id="{300A3516-D1D1-48F8-95A5-ADB2208C497F}" type="datetimeFigureOut">
              <a:rPr lang="en-GB" smtClean="0"/>
              <a:pPr/>
              <a:t>11/12/2024</a:t>
            </a:fld>
            <a:endParaRPr lang="en-GB" dirty="0"/>
          </a:p>
        </p:txBody>
      </p:sp>
      <p:sp>
        <p:nvSpPr>
          <p:cNvPr id="5" name="Footer Placeholder 4">
            <a:extLst>
              <a:ext uri="{FF2B5EF4-FFF2-40B4-BE49-F238E27FC236}">
                <a16:creationId xmlns:a16="http://schemas.microsoft.com/office/drawing/2014/main" id="{6E0623D3-D647-A01F-8F88-A9B1C40E0D42}"/>
              </a:ext>
            </a:extLst>
          </p:cNvPr>
          <p:cNvSpPr>
            <a:spLocks noGrp="1"/>
          </p:cNvSpPr>
          <p:nvPr>
            <p:ph type="ftr" sz="quarter" idx="11"/>
          </p:nvPr>
        </p:nvSpPr>
        <p:spPr/>
        <p:txBody>
          <a:bodyPr/>
          <a:lstStyle>
            <a:lvl1pPr>
              <a:defRPr b="1">
                <a:solidFill>
                  <a:srgbClr val="E5FF7C"/>
                </a:solidFill>
              </a:defRPr>
            </a:lvl1pPr>
          </a:lstStyle>
          <a:p>
            <a:endParaRPr lang="en-GB" dirty="0"/>
          </a:p>
        </p:txBody>
      </p:sp>
    </p:spTree>
    <p:extLst>
      <p:ext uri="{BB962C8B-B14F-4D97-AF65-F5344CB8AC3E}">
        <p14:creationId xmlns:p14="http://schemas.microsoft.com/office/powerpoint/2010/main" val="3835585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blue square with white lines&#10;&#10;Description automatically generated">
            <a:extLst>
              <a:ext uri="{FF2B5EF4-FFF2-40B4-BE49-F238E27FC236}">
                <a16:creationId xmlns:a16="http://schemas.microsoft.com/office/drawing/2014/main" id="{D6D41138-B0F2-7600-2A1C-6FC28C13BE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AB1039A-E39F-3069-7963-1AA084DC3EE8}"/>
              </a:ext>
            </a:extLst>
          </p:cNvPr>
          <p:cNvSpPr>
            <a:spLocks noGrp="1"/>
          </p:cNvSpPr>
          <p:nvPr>
            <p:ph type="title"/>
          </p:nvPr>
        </p:nvSpPr>
        <p:spPr>
          <a:xfrm>
            <a:off x="831850" y="1709738"/>
            <a:ext cx="10515600" cy="2852737"/>
          </a:xfrm>
        </p:spPr>
        <p:txBody>
          <a:bodyPr anchor="b"/>
          <a:lstStyle>
            <a:lvl1pPr>
              <a:defRPr sz="6000" cap="all" baseline="0">
                <a:solidFill>
                  <a:srgbClr val="EB008B"/>
                </a:solidFill>
                <a:latin typeface="Söhne Schmal Extrafett" panose="02060A06060206060203" pitchFamily="18"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EA735DD-309C-985A-D849-74D9A8CAFA75}"/>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B06D41D-69A1-6B26-9010-BB1F13370D22}"/>
              </a:ext>
            </a:extLst>
          </p:cNvPr>
          <p:cNvSpPr>
            <a:spLocks noGrp="1"/>
          </p:cNvSpPr>
          <p:nvPr>
            <p:ph type="dt" sz="half" idx="10"/>
          </p:nvPr>
        </p:nvSpPr>
        <p:spPr/>
        <p:txBody>
          <a:bodyPr/>
          <a:lstStyle/>
          <a:p>
            <a:fld id="{300A3516-D1D1-48F8-95A5-ADB2208C497F}" type="datetimeFigureOut">
              <a:rPr lang="en-GB" smtClean="0"/>
              <a:t>11/12/2024</a:t>
            </a:fld>
            <a:endParaRPr lang="en-GB"/>
          </a:p>
        </p:txBody>
      </p:sp>
      <p:sp>
        <p:nvSpPr>
          <p:cNvPr id="5" name="Footer Placeholder 4">
            <a:extLst>
              <a:ext uri="{FF2B5EF4-FFF2-40B4-BE49-F238E27FC236}">
                <a16:creationId xmlns:a16="http://schemas.microsoft.com/office/drawing/2014/main" id="{C46D5523-059E-8CDF-755A-8A7C9B9856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4E9BC5-9703-3CCC-4156-C7482FCDC222}"/>
              </a:ext>
            </a:extLst>
          </p:cNvPr>
          <p:cNvSpPr>
            <a:spLocks noGrp="1"/>
          </p:cNvSpPr>
          <p:nvPr>
            <p:ph type="sldNum" sz="quarter" idx="12"/>
          </p:nvPr>
        </p:nvSpPr>
        <p:spPr>
          <a:xfrm>
            <a:off x="8610600" y="6356350"/>
            <a:ext cx="2743200" cy="365125"/>
          </a:xfrm>
          <a:prstGeom prst="rect">
            <a:avLst/>
          </a:prstGeom>
        </p:spPr>
        <p:txBody>
          <a:bodyPr/>
          <a:lstStyle/>
          <a:p>
            <a:fld id="{2FEA5B83-149F-4E41-8D44-1B555C53428A}" type="slidenum">
              <a:rPr lang="en-GB" smtClean="0"/>
              <a:t>‹#›</a:t>
            </a:fld>
            <a:endParaRPr lang="en-GB"/>
          </a:p>
        </p:txBody>
      </p:sp>
    </p:spTree>
    <p:extLst>
      <p:ext uri="{BB962C8B-B14F-4D97-AF65-F5344CB8AC3E}">
        <p14:creationId xmlns:p14="http://schemas.microsoft.com/office/powerpoint/2010/main" val="2189067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blue and white background&#10;&#10;Description automatically generated">
            <a:extLst>
              <a:ext uri="{FF2B5EF4-FFF2-40B4-BE49-F238E27FC236}">
                <a16:creationId xmlns:a16="http://schemas.microsoft.com/office/drawing/2014/main" id="{E766974D-CF95-0048-B305-B764182454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CAB859-1FB3-C7D7-95C6-FF4DB961D044}"/>
              </a:ext>
            </a:extLst>
          </p:cNvPr>
          <p:cNvSpPr>
            <a:spLocks noGrp="1"/>
          </p:cNvSpPr>
          <p:nvPr>
            <p:ph type="title"/>
          </p:nvPr>
        </p:nvSpPr>
        <p:spPr/>
        <p:txBody>
          <a:bodyPr/>
          <a:lstStyle>
            <a:lvl1pPr>
              <a:defRPr cap="all" baseline="0">
                <a:solidFill>
                  <a:srgbClr val="262261"/>
                </a:solidFill>
                <a:latin typeface="Söhne Schmal Extrafett" panose="02060A06060206060203" pitchFamily="18"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B031C8E-9E6E-2A6F-98B3-9A4C6852DCE0}"/>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46D2D6A1-21BC-D25E-0527-264772B1C8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CB916E2-9622-2068-4D27-97415FDB907D}"/>
              </a:ext>
            </a:extLst>
          </p:cNvPr>
          <p:cNvSpPr>
            <a:spLocks noGrp="1"/>
          </p:cNvSpPr>
          <p:nvPr>
            <p:ph type="dt" sz="half" idx="10"/>
          </p:nvPr>
        </p:nvSpPr>
        <p:spPr/>
        <p:txBody>
          <a:bodyPr/>
          <a:lstStyle>
            <a:lvl1pPr>
              <a:defRPr b="1">
                <a:solidFill>
                  <a:srgbClr val="E5FF7C"/>
                </a:solidFill>
              </a:defRPr>
            </a:lvl1pPr>
          </a:lstStyle>
          <a:p>
            <a:fld id="{300A3516-D1D1-48F8-95A5-ADB2208C497F}" type="datetimeFigureOut">
              <a:rPr lang="en-GB" smtClean="0"/>
              <a:pPr/>
              <a:t>11/12/2024</a:t>
            </a:fld>
            <a:endParaRPr lang="en-GB" dirty="0"/>
          </a:p>
        </p:txBody>
      </p:sp>
      <p:sp>
        <p:nvSpPr>
          <p:cNvPr id="6" name="Footer Placeholder 5">
            <a:extLst>
              <a:ext uri="{FF2B5EF4-FFF2-40B4-BE49-F238E27FC236}">
                <a16:creationId xmlns:a16="http://schemas.microsoft.com/office/drawing/2014/main" id="{F1B7F8EF-DC43-8F6A-769E-410E51949393}"/>
              </a:ext>
            </a:extLst>
          </p:cNvPr>
          <p:cNvSpPr>
            <a:spLocks noGrp="1"/>
          </p:cNvSpPr>
          <p:nvPr>
            <p:ph type="ftr" sz="quarter" idx="11"/>
          </p:nvPr>
        </p:nvSpPr>
        <p:spPr/>
        <p:txBody>
          <a:bodyPr/>
          <a:lstStyle>
            <a:lvl1pPr>
              <a:defRPr b="1">
                <a:solidFill>
                  <a:srgbClr val="E5FF7C"/>
                </a:solidFill>
              </a:defRPr>
            </a:lvl1pPr>
          </a:lstStyle>
          <a:p>
            <a:endParaRPr lang="en-GB" dirty="0"/>
          </a:p>
        </p:txBody>
      </p:sp>
    </p:spTree>
    <p:extLst>
      <p:ext uri="{BB962C8B-B14F-4D97-AF65-F5344CB8AC3E}">
        <p14:creationId xmlns:p14="http://schemas.microsoft.com/office/powerpoint/2010/main" val="3596094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A blue and white background&#10;&#10;Description automatically generated">
            <a:extLst>
              <a:ext uri="{FF2B5EF4-FFF2-40B4-BE49-F238E27FC236}">
                <a16:creationId xmlns:a16="http://schemas.microsoft.com/office/drawing/2014/main" id="{3FC9420A-55AC-3CBC-5940-C5331A4917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AF3E13-E7DC-0521-D8EF-AF419DAA825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118520-620E-CA8D-DDC8-FED776AAB9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DF0912-9B76-8662-E869-8EA9012954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68CB2D-8BF4-7D5D-7FBC-575F67EA89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8AAB80-D93F-BAB5-1CC6-D79FB5C3D9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839E5C7-0674-26A9-74B1-2480B9472ED4}"/>
              </a:ext>
            </a:extLst>
          </p:cNvPr>
          <p:cNvSpPr>
            <a:spLocks noGrp="1"/>
          </p:cNvSpPr>
          <p:nvPr>
            <p:ph type="dt" sz="half" idx="10"/>
          </p:nvPr>
        </p:nvSpPr>
        <p:spPr/>
        <p:txBody>
          <a:bodyPr/>
          <a:lstStyle>
            <a:lvl1pPr>
              <a:defRPr b="1">
                <a:solidFill>
                  <a:srgbClr val="E5FF7C"/>
                </a:solidFill>
              </a:defRPr>
            </a:lvl1pPr>
          </a:lstStyle>
          <a:p>
            <a:fld id="{300A3516-D1D1-48F8-95A5-ADB2208C497F}" type="datetimeFigureOut">
              <a:rPr lang="en-GB" smtClean="0"/>
              <a:pPr/>
              <a:t>11/12/2024</a:t>
            </a:fld>
            <a:endParaRPr lang="en-GB" dirty="0"/>
          </a:p>
        </p:txBody>
      </p:sp>
      <p:sp>
        <p:nvSpPr>
          <p:cNvPr id="8" name="Footer Placeholder 7">
            <a:extLst>
              <a:ext uri="{FF2B5EF4-FFF2-40B4-BE49-F238E27FC236}">
                <a16:creationId xmlns:a16="http://schemas.microsoft.com/office/drawing/2014/main" id="{7552EB18-0DCD-A3DF-A30D-930689E5B62C}"/>
              </a:ext>
            </a:extLst>
          </p:cNvPr>
          <p:cNvSpPr>
            <a:spLocks noGrp="1"/>
          </p:cNvSpPr>
          <p:nvPr>
            <p:ph type="ftr" sz="quarter" idx="11"/>
          </p:nvPr>
        </p:nvSpPr>
        <p:spPr/>
        <p:txBody>
          <a:bodyPr/>
          <a:lstStyle>
            <a:lvl1pPr>
              <a:defRPr b="1">
                <a:solidFill>
                  <a:srgbClr val="E5FF7C"/>
                </a:solidFill>
              </a:defRPr>
            </a:lvl1pPr>
          </a:lstStyle>
          <a:p>
            <a:endParaRPr lang="en-GB" dirty="0"/>
          </a:p>
        </p:txBody>
      </p:sp>
    </p:spTree>
    <p:extLst>
      <p:ext uri="{BB962C8B-B14F-4D97-AF65-F5344CB8AC3E}">
        <p14:creationId xmlns:p14="http://schemas.microsoft.com/office/powerpoint/2010/main" val="404721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B19ABA-8300-B6C3-D522-E9F9521409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89F29B-CA73-A435-E3D7-B5CB7026D792}"/>
              </a:ext>
            </a:extLst>
          </p:cNvPr>
          <p:cNvSpPr>
            <a:spLocks noGrp="1"/>
          </p:cNvSpPr>
          <p:nvPr>
            <p:ph type="title"/>
          </p:nvPr>
        </p:nvSpPr>
        <p:spPr/>
        <p:txBody>
          <a:bodyPr/>
          <a:lstStyle>
            <a:lvl1pPr>
              <a:defRPr cap="all" baseline="0">
                <a:solidFill>
                  <a:srgbClr val="262261"/>
                </a:solidFill>
                <a:latin typeface="Söhne Schmal Extrafett" panose="02060A06060206060203" pitchFamily="18"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469DB3DA-D188-0FD3-B881-EB4B1365248C}"/>
              </a:ext>
            </a:extLst>
          </p:cNvPr>
          <p:cNvSpPr>
            <a:spLocks noGrp="1"/>
          </p:cNvSpPr>
          <p:nvPr>
            <p:ph type="dt" sz="half" idx="10"/>
          </p:nvPr>
        </p:nvSpPr>
        <p:spPr/>
        <p:txBody>
          <a:bodyPr/>
          <a:lstStyle/>
          <a:p>
            <a:fld id="{300A3516-D1D1-48F8-95A5-ADB2208C497F}" type="datetimeFigureOut">
              <a:rPr lang="en-GB" smtClean="0"/>
              <a:t>11/12/2024</a:t>
            </a:fld>
            <a:endParaRPr lang="en-GB"/>
          </a:p>
        </p:txBody>
      </p:sp>
      <p:sp>
        <p:nvSpPr>
          <p:cNvPr id="4" name="Footer Placeholder 3">
            <a:extLst>
              <a:ext uri="{FF2B5EF4-FFF2-40B4-BE49-F238E27FC236}">
                <a16:creationId xmlns:a16="http://schemas.microsoft.com/office/drawing/2014/main" id="{C2C6237B-21CF-E4F5-6DEE-9594B349232C}"/>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92303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F62AEA-6687-A6E5-77C1-61FA42BBADC3}"/>
              </a:ext>
            </a:extLst>
          </p:cNvPr>
          <p:cNvSpPr>
            <a:spLocks noGrp="1"/>
          </p:cNvSpPr>
          <p:nvPr>
            <p:ph type="dt" sz="half" idx="10"/>
          </p:nvPr>
        </p:nvSpPr>
        <p:spPr/>
        <p:txBody>
          <a:bodyPr/>
          <a:lstStyle/>
          <a:p>
            <a:fld id="{300A3516-D1D1-48F8-95A5-ADB2208C497F}" type="datetimeFigureOut">
              <a:rPr lang="en-GB" smtClean="0"/>
              <a:t>11/12/2024</a:t>
            </a:fld>
            <a:endParaRPr lang="en-GB"/>
          </a:p>
        </p:txBody>
      </p:sp>
      <p:sp>
        <p:nvSpPr>
          <p:cNvPr id="3" name="Footer Placeholder 2">
            <a:extLst>
              <a:ext uri="{FF2B5EF4-FFF2-40B4-BE49-F238E27FC236}">
                <a16:creationId xmlns:a16="http://schemas.microsoft.com/office/drawing/2014/main" id="{86570110-C5D6-E1D4-73BA-5B11653A36B3}"/>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562694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3D26-D6BF-DED2-064E-EE32C2424A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B540344-8443-7B86-7F1A-7215F6F652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C57B743-16B6-184E-CC26-F150D3183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2617E1-F82B-B54F-0F9C-D6FDE9615C75}"/>
              </a:ext>
            </a:extLst>
          </p:cNvPr>
          <p:cNvSpPr>
            <a:spLocks noGrp="1"/>
          </p:cNvSpPr>
          <p:nvPr>
            <p:ph type="dt" sz="half" idx="10"/>
          </p:nvPr>
        </p:nvSpPr>
        <p:spPr/>
        <p:txBody>
          <a:bodyPr/>
          <a:lstStyle/>
          <a:p>
            <a:fld id="{300A3516-D1D1-48F8-95A5-ADB2208C497F}" type="datetimeFigureOut">
              <a:rPr lang="en-GB" smtClean="0"/>
              <a:t>11/12/2024</a:t>
            </a:fld>
            <a:endParaRPr lang="en-GB"/>
          </a:p>
        </p:txBody>
      </p:sp>
      <p:sp>
        <p:nvSpPr>
          <p:cNvPr id="6" name="Footer Placeholder 5">
            <a:extLst>
              <a:ext uri="{FF2B5EF4-FFF2-40B4-BE49-F238E27FC236}">
                <a16:creationId xmlns:a16="http://schemas.microsoft.com/office/drawing/2014/main" id="{3E09D910-FC58-BFF5-76E5-3D1917C8881D}"/>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62468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41AB-D153-CBC0-6B59-8431027A0A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A3AF77-3581-4CB5-194F-80C71321C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EAB8E23-04D3-58F3-8432-EE877CA69E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473097-BB3A-F2A3-61FB-F84DA5CE881F}"/>
              </a:ext>
            </a:extLst>
          </p:cNvPr>
          <p:cNvSpPr>
            <a:spLocks noGrp="1"/>
          </p:cNvSpPr>
          <p:nvPr>
            <p:ph type="dt" sz="half" idx="10"/>
          </p:nvPr>
        </p:nvSpPr>
        <p:spPr/>
        <p:txBody>
          <a:bodyPr/>
          <a:lstStyle/>
          <a:p>
            <a:fld id="{300A3516-D1D1-48F8-95A5-ADB2208C497F}" type="datetimeFigureOut">
              <a:rPr lang="en-GB" smtClean="0"/>
              <a:t>11/12/2024</a:t>
            </a:fld>
            <a:endParaRPr lang="en-GB"/>
          </a:p>
        </p:txBody>
      </p:sp>
      <p:sp>
        <p:nvSpPr>
          <p:cNvPr id="6" name="Footer Placeholder 5">
            <a:extLst>
              <a:ext uri="{FF2B5EF4-FFF2-40B4-BE49-F238E27FC236}">
                <a16:creationId xmlns:a16="http://schemas.microsoft.com/office/drawing/2014/main" id="{9CFA6B36-2246-2601-624F-82B87295E3DA}"/>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387071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59D52-8914-6A33-CDFC-EF813F58B46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FE19DB4-FABC-4759-B27D-B6526E5E31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29B068-526B-A6CA-52BB-EA45CD533878}"/>
              </a:ext>
            </a:extLst>
          </p:cNvPr>
          <p:cNvSpPr>
            <a:spLocks noGrp="1"/>
          </p:cNvSpPr>
          <p:nvPr>
            <p:ph type="dt" sz="half" idx="10"/>
          </p:nvPr>
        </p:nvSpPr>
        <p:spPr/>
        <p:txBody>
          <a:bodyPr/>
          <a:lstStyle/>
          <a:p>
            <a:fld id="{300A3516-D1D1-48F8-95A5-ADB2208C497F}" type="datetimeFigureOut">
              <a:rPr lang="en-GB" smtClean="0"/>
              <a:t>11/12/2024</a:t>
            </a:fld>
            <a:endParaRPr lang="en-GB"/>
          </a:p>
        </p:txBody>
      </p:sp>
      <p:sp>
        <p:nvSpPr>
          <p:cNvPr id="5" name="Footer Placeholder 4">
            <a:extLst>
              <a:ext uri="{FF2B5EF4-FFF2-40B4-BE49-F238E27FC236}">
                <a16:creationId xmlns:a16="http://schemas.microsoft.com/office/drawing/2014/main" id="{CC0C0D7A-C299-009A-CC4E-BADB25A52F98}"/>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51313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6ACF2-71A1-ADF3-188C-1AEC0E930BE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A1F7502-D3D7-3F4A-FA48-2897E48684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6695D42-F020-08F9-32BA-E1CD91C0B5F6}"/>
              </a:ext>
            </a:extLst>
          </p:cNvPr>
          <p:cNvSpPr>
            <a:spLocks noGrp="1"/>
          </p:cNvSpPr>
          <p:nvPr>
            <p:ph type="dt" sz="half" idx="10"/>
          </p:nvPr>
        </p:nvSpPr>
        <p:spPr/>
        <p:txBody>
          <a:bodyPr/>
          <a:lstStyle/>
          <a:p>
            <a:fld id="{AC55AA03-42D3-46FD-B7CD-0F5D727F4D1C}" type="datetimeFigureOut">
              <a:rPr lang="en-GB" smtClean="0"/>
              <a:t>11/12/2024</a:t>
            </a:fld>
            <a:endParaRPr lang="en-GB"/>
          </a:p>
        </p:txBody>
      </p:sp>
      <p:sp>
        <p:nvSpPr>
          <p:cNvPr id="5" name="Footer Placeholder 4">
            <a:extLst>
              <a:ext uri="{FF2B5EF4-FFF2-40B4-BE49-F238E27FC236}">
                <a16:creationId xmlns:a16="http://schemas.microsoft.com/office/drawing/2014/main" id="{D6B81C35-4C74-D39A-B65F-BC11681547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366029-22F3-C214-D813-5F4523B94CC0}"/>
              </a:ext>
            </a:extLst>
          </p:cNvPr>
          <p:cNvSpPr>
            <a:spLocks noGrp="1"/>
          </p:cNvSpPr>
          <p:nvPr>
            <p:ph type="sldNum" sz="quarter" idx="12"/>
          </p:nvPr>
        </p:nvSpPr>
        <p:spPr/>
        <p:txBody>
          <a:bodyPr/>
          <a:lstStyle/>
          <a:p>
            <a:fld id="{5AFB7252-8834-4269-B56E-F3D7793434E1}" type="slidenum">
              <a:rPr lang="en-GB" smtClean="0"/>
              <a:t>‹#›</a:t>
            </a:fld>
            <a:endParaRPr lang="en-GB"/>
          </a:p>
        </p:txBody>
      </p:sp>
    </p:spTree>
    <p:extLst>
      <p:ext uri="{BB962C8B-B14F-4D97-AF65-F5344CB8AC3E}">
        <p14:creationId xmlns:p14="http://schemas.microsoft.com/office/powerpoint/2010/main" val="264930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8C8553-26DA-C220-A9A6-7998387BDD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8F5A39-4CE8-FDCF-9364-EF344DFA65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A6F3D7-154C-DC18-0119-565FA96DDAD8}"/>
              </a:ext>
            </a:extLst>
          </p:cNvPr>
          <p:cNvSpPr>
            <a:spLocks noGrp="1"/>
          </p:cNvSpPr>
          <p:nvPr>
            <p:ph type="dt" sz="half" idx="10"/>
          </p:nvPr>
        </p:nvSpPr>
        <p:spPr/>
        <p:txBody>
          <a:bodyPr/>
          <a:lstStyle/>
          <a:p>
            <a:fld id="{300A3516-D1D1-48F8-95A5-ADB2208C497F}" type="datetimeFigureOut">
              <a:rPr lang="en-GB" smtClean="0"/>
              <a:t>11/12/2024</a:t>
            </a:fld>
            <a:endParaRPr lang="en-GB"/>
          </a:p>
        </p:txBody>
      </p:sp>
      <p:sp>
        <p:nvSpPr>
          <p:cNvPr id="5" name="Footer Placeholder 4">
            <a:extLst>
              <a:ext uri="{FF2B5EF4-FFF2-40B4-BE49-F238E27FC236}">
                <a16:creationId xmlns:a16="http://schemas.microsoft.com/office/drawing/2014/main" id="{2D021D43-8F6B-ACBF-6E5F-8318647743F4}"/>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732662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03514-100E-26D2-AAB7-B9BAC82EF74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A086E98-9148-AB2C-1733-152A31C4DD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C883099-9900-07D9-7768-0CB6DB659AEC}"/>
              </a:ext>
            </a:extLst>
          </p:cNvPr>
          <p:cNvSpPr>
            <a:spLocks noGrp="1"/>
          </p:cNvSpPr>
          <p:nvPr>
            <p:ph type="dt" sz="half" idx="10"/>
          </p:nvPr>
        </p:nvSpPr>
        <p:spPr/>
        <p:txBody>
          <a:bodyPr/>
          <a:lstStyle/>
          <a:p>
            <a:fld id="{26184AD3-9AC4-41E9-8213-2B944F5C6931}" type="datetimeFigureOut">
              <a:rPr lang="en-GB" smtClean="0"/>
              <a:t>11/12/2024</a:t>
            </a:fld>
            <a:endParaRPr lang="en-GB"/>
          </a:p>
        </p:txBody>
      </p:sp>
      <p:sp>
        <p:nvSpPr>
          <p:cNvPr id="5" name="Footer Placeholder 4">
            <a:extLst>
              <a:ext uri="{FF2B5EF4-FFF2-40B4-BE49-F238E27FC236}">
                <a16:creationId xmlns:a16="http://schemas.microsoft.com/office/drawing/2014/main" id="{18692929-B7E5-B264-DA89-4604B398B0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693847-029A-2815-D5EA-649B96CDFD40}"/>
              </a:ext>
            </a:extLst>
          </p:cNvPr>
          <p:cNvSpPr>
            <a:spLocks noGrp="1"/>
          </p:cNvSpPr>
          <p:nvPr>
            <p:ph type="sldNum" sz="quarter" idx="12"/>
          </p:nvPr>
        </p:nvSpPr>
        <p:spPr/>
        <p:txBody>
          <a:bodyPr/>
          <a:lstStyle/>
          <a:p>
            <a:fld id="{3EE3CB86-14FB-4C1E-A3BA-6FE4BBA2C59B}" type="slidenum">
              <a:rPr lang="en-GB" smtClean="0"/>
              <a:t>‹#›</a:t>
            </a:fld>
            <a:endParaRPr lang="en-GB"/>
          </a:p>
        </p:txBody>
      </p:sp>
    </p:spTree>
    <p:extLst>
      <p:ext uri="{BB962C8B-B14F-4D97-AF65-F5344CB8AC3E}">
        <p14:creationId xmlns:p14="http://schemas.microsoft.com/office/powerpoint/2010/main" val="2931264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95BA7-129E-4D8E-60E6-4B891A7C6F9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17A415-0758-0192-5AB3-E947C6D0461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8393CC-36B7-F95A-177E-4D79485A0211}"/>
              </a:ext>
            </a:extLst>
          </p:cNvPr>
          <p:cNvSpPr>
            <a:spLocks noGrp="1"/>
          </p:cNvSpPr>
          <p:nvPr>
            <p:ph type="dt" sz="half" idx="10"/>
          </p:nvPr>
        </p:nvSpPr>
        <p:spPr/>
        <p:txBody>
          <a:bodyPr/>
          <a:lstStyle/>
          <a:p>
            <a:fld id="{26184AD3-9AC4-41E9-8213-2B944F5C6931}" type="datetimeFigureOut">
              <a:rPr lang="en-GB" smtClean="0"/>
              <a:t>11/12/2024</a:t>
            </a:fld>
            <a:endParaRPr lang="en-GB"/>
          </a:p>
        </p:txBody>
      </p:sp>
      <p:sp>
        <p:nvSpPr>
          <p:cNvPr id="5" name="Footer Placeholder 4">
            <a:extLst>
              <a:ext uri="{FF2B5EF4-FFF2-40B4-BE49-F238E27FC236}">
                <a16:creationId xmlns:a16="http://schemas.microsoft.com/office/drawing/2014/main" id="{762210EF-07FA-9834-CDC6-E86D7EC2CE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6949A3-068F-10B7-E0FB-BD26DABDD27E}"/>
              </a:ext>
            </a:extLst>
          </p:cNvPr>
          <p:cNvSpPr>
            <a:spLocks noGrp="1"/>
          </p:cNvSpPr>
          <p:nvPr>
            <p:ph type="sldNum" sz="quarter" idx="12"/>
          </p:nvPr>
        </p:nvSpPr>
        <p:spPr/>
        <p:txBody>
          <a:bodyPr/>
          <a:lstStyle/>
          <a:p>
            <a:fld id="{3EE3CB86-14FB-4C1E-A3BA-6FE4BBA2C59B}" type="slidenum">
              <a:rPr lang="en-GB" smtClean="0"/>
              <a:t>‹#›</a:t>
            </a:fld>
            <a:endParaRPr lang="en-GB"/>
          </a:p>
        </p:txBody>
      </p:sp>
    </p:spTree>
    <p:extLst>
      <p:ext uri="{BB962C8B-B14F-4D97-AF65-F5344CB8AC3E}">
        <p14:creationId xmlns:p14="http://schemas.microsoft.com/office/powerpoint/2010/main" val="1353553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6B1EC-6402-CF45-7BE1-850CD6D848D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DEA0FDE-D949-0C65-0483-860F84DE43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0F7616F-64EB-9A4E-F9D4-13A485EF6BE8}"/>
              </a:ext>
            </a:extLst>
          </p:cNvPr>
          <p:cNvSpPr>
            <a:spLocks noGrp="1"/>
          </p:cNvSpPr>
          <p:nvPr>
            <p:ph type="dt" sz="half" idx="10"/>
          </p:nvPr>
        </p:nvSpPr>
        <p:spPr/>
        <p:txBody>
          <a:bodyPr/>
          <a:lstStyle/>
          <a:p>
            <a:fld id="{26184AD3-9AC4-41E9-8213-2B944F5C6931}" type="datetimeFigureOut">
              <a:rPr lang="en-GB" smtClean="0"/>
              <a:t>11/12/2024</a:t>
            </a:fld>
            <a:endParaRPr lang="en-GB"/>
          </a:p>
        </p:txBody>
      </p:sp>
      <p:sp>
        <p:nvSpPr>
          <p:cNvPr id="5" name="Footer Placeholder 4">
            <a:extLst>
              <a:ext uri="{FF2B5EF4-FFF2-40B4-BE49-F238E27FC236}">
                <a16:creationId xmlns:a16="http://schemas.microsoft.com/office/drawing/2014/main" id="{FB68C75B-6989-5B3E-3F55-B12D7C03E4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D799A6-38A1-86FD-8676-9F1E32E0066B}"/>
              </a:ext>
            </a:extLst>
          </p:cNvPr>
          <p:cNvSpPr>
            <a:spLocks noGrp="1"/>
          </p:cNvSpPr>
          <p:nvPr>
            <p:ph type="sldNum" sz="quarter" idx="12"/>
          </p:nvPr>
        </p:nvSpPr>
        <p:spPr/>
        <p:txBody>
          <a:bodyPr/>
          <a:lstStyle/>
          <a:p>
            <a:fld id="{3EE3CB86-14FB-4C1E-A3BA-6FE4BBA2C59B}" type="slidenum">
              <a:rPr lang="en-GB" smtClean="0"/>
              <a:t>‹#›</a:t>
            </a:fld>
            <a:endParaRPr lang="en-GB"/>
          </a:p>
        </p:txBody>
      </p:sp>
    </p:spTree>
    <p:extLst>
      <p:ext uri="{BB962C8B-B14F-4D97-AF65-F5344CB8AC3E}">
        <p14:creationId xmlns:p14="http://schemas.microsoft.com/office/powerpoint/2010/main" val="1570154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35C60-6701-21F9-12DC-25584964B57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1B9680C-AC36-20C9-7BCE-F16928F75E5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207E818-7CE7-4F19-06C8-DEA62159024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E7F9C04-891A-0722-1B83-FFF4D3F3FE79}"/>
              </a:ext>
            </a:extLst>
          </p:cNvPr>
          <p:cNvSpPr>
            <a:spLocks noGrp="1"/>
          </p:cNvSpPr>
          <p:nvPr>
            <p:ph type="dt" sz="half" idx="10"/>
          </p:nvPr>
        </p:nvSpPr>
        <p:spPr/>
        <p:txBody>
          <a:bodyPr/>
          <a:lstStyle/>
          <a:p>
            <a:fld id="{26184AD3-9AC4-41E9-8213-2B944F5C6931}" type="datetimeFigureOut">
              <a:rPr lang="en-GB" smtClean="0"/>
              <a:t>11/12/2024</a:t>
            </a:fld>
            <a:endParaRPr lang="en-GB"/>
          </a:p>
        </p:txBody>
      </p:sp>
      <p:sp>
        <p:nvSpPr>
          <p:cNvPr id="6" name="Footer Placeholder 5">
            <a:extLst>
              <a:ext uri="{FF2B5EF4-FFF2-40B4-BE49-F238E27FC236}">
                <a16:creationId xmlns:a16="http://schemas.microsoft.com/office/drawing/2014/main" id="{3B3A6F48-CCAC-05CD-6FC5-D1BBC656D8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1188A2-65B7-747C-48F1-F9BFB1891EBB}"/>
              </a:ext>
            </a:extLst>
          </p:cNvPr>
          <p:cNvSpPr>
            <a:spLocks noGrp="1"/>
          </p:cNvSpPr>
          <p:nvPr>
            <p:ph type="sldNum" sz="quarter" idx="12"/>
          </p:nvPr>
        </p:nvSpPr>
        <p:spPr/>
        <p:txBody>
          <a:bodyPr/>
          <a:lstStyle/>
          <a:p>
            <a:fld id="{3EE3CB86-14FB-4C1E-A3BA-6FE4BBA2C59B}" type="slidenum">
              <a:rPr lang="en-GB" smtClean="0"/>
              <a:t>‹#›</a:t>
            </a:fld>
            <a:endParaRPr lang="en-GB"/>
          </a:p>
        </p:txBody>
      </p:sp>
    </p:spTree>
    <p:extLst>
      <p:ext uri="{BB962C8B-B14F-4D97-AF65-F5344CB8AC3E}">
        <p14:creationId xmlns:p14="http://schemas.microsoft.com/office/powerpoint/2010/main" val="2730055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4C122-0759-F723-CA5C-59A5A7A699F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BEB17FA-DA20-ED07-11C6-1B90EA0A5A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D6C59B3-80E6-C78C-8B89-5AEF6BAC806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98F2A31-217E-A653-8706-1085B06443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77B8121-2455-7529-D17D-E2153ED4845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50BAE06-FBF2-8321-1301-909246805C2A}"/>
              </a:ext>
            </a:extLst>
          </p:cNvPr>
          <p:cNvSpPr>
            <a:spLocks noGrp="1"/>
          </p:cNvSpPr>
          <p:nvPr>
            <p:ph type="dt" sz="half" idx="10"/>
          </p:nvPr>
        </p:nvSpPr>
        <p:spPr/>
        <p:txBody>
          <a:bodyPr/>
          <a:lstStyle/>
          <a:p>
            <a:fld id="{26184AD3-9AC4-41E9-8213-2B944F5C6931}" type="datetimeFigureOut">
              <a:rPr lang="en-GB" smtClean="0"/>
              <a:t>11/12/2024</a:t>
            </a:fld>
            <a:endParaRPr lang="en-GB"/>
          </a:p>
        </p:txBody>
      </p:sp>
      <p:sp>
        <p:nvSpPr>
          <p:cNvPr id="8" name="Footer Placeholder 7">
            <a:extLst>
              <a:ext uri="{FF2B5EF4-FFF2-40B4-BE49-F238E27FC236}">
                <a16:creationId xmlns:a16="http://schemas.microsoft.com/office/drawing/2014/main" id="{89E4C162-8CDD-9AFF-F8F1-EF1DFF54A9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3E680F-4546-93AD-1836-6DB2CFD609F7}"/>
              </a:ext>
            </a:extLst>
          </p:cNvPr>
          <p:cNvSpPr>
            <a:spLocks noGrp="1"/>
          </p:cNvSpPr>
          <p:nvPr>
            <p:ph type="sldNum" sz="quarter" idx="12"/>
          </p:nvPr>
        </p:nvSpPr>
        <p:spPr/>
        <p:txBody>
          <a:bodyPr/>
          <a:lstStyle/>
          <a:p>
            <a:fld id="{3EE3CB86-14FB-4C1E-A3BA-6FE4BBA2C59B}" type="slidenum">
              <a:rPr lang="en-GB" smtClean="0"/>
              <a:t>‹#›</a:t>
            </a:fld>
            <a:endParaRPr lang="en-GB"/>
          </a:p>
        </p:txBody>
      </p:sp>
    </p:spTree>
    <p:extLst>
      <p:ext uri="{BB962C8B-B14F-4D97-AF65-F5344CB8AC3E}">
        <p14:creationId xmlns:p14="http://schemas.microsoft.com/office/powerpoint/2010/main" val="10908939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A59A1-A8DC-F93D-4CE1-A4E4F1ACCDF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4270F3C-0AB0-7611-DA0A-D1374FE87060}"/>
              </a:ext>
            </a:extLst>
          </p:cNvPr>
          <p:cNvSpPr>
            <a:spLocks noGrp="1"/>
          </p:cNvSpPr>
          <p:nvPr>
            <p:ph type="dt" sz="half" idx="10"/>
          </p:nvPr>
        </p:nvSpPr>
        <p:spPr/>
        <p:txBody>
          <a:bodyPr/>
          <a:lstStyle/>
          <a:p>
            <a:fld id="{26184AD3-9AC4-41E9-8213-2B944F5C6931}" type="datetimeFigureOut">
              <a:rPr lang="en-GB" smtClean="0"/>
              <a:t>11/12/2024</a:t>
            </a:fld>
            <a:endParaRPr lang="en-GB"/>
          </a:p>
        </p:txBody>
      </p:sp>
      <p:sp>
        <p:nvSpPr>
          <p:cNvPr id="4" name="Footer Placeholder 3">
            <a:extLst>
              <a:ext uri="{FF2B5EF4-FFF2-40B4-BE49-F238E27FC236}">
                <a16:creationId xmlns:a16="http://schemas.microsoft.com/office/drawing/2014/main" id="{2ADE46D7-4BCB-A734-3467-59E16228B0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D8F859A-B29D-1C14-43BE-553B3B6441A8}"/>
              </a:ext>
            </a:extLst>
          </p:cNvPr>
          <p:cNvSpPr>
            <a:spLocks noGrp="1"/>
          </p:cNvSpPr>
          <p:nvPr>
            <p:ph type="sldNum" sz="quarter" idx="12"/>
          </p:nvPr>
        </p:nvSpPr>
        <p:spPr/>
        <p:txBody>
          <a:bodyPr/>
          <a:lstStyle/>
          <a:p>
            <a:fld id="{3EE3CB86-14FB-4C1E-A3BA-6FE4BBA2C59B}" type="slidenum">
              <a:rPr lang="en-GB" smtClean="0"/>
              <a:t>‹#›</a:t>
            </a:fld>
            <a:endParaRPr lang="en-GB"/>
          </a:p>
        </p:txBody>
      </p:sp>
    </p:spTree>
    <p:extLst>
      <p:ext uri="{BB962C8B-B14F-4D97-AF65-F5344CB8AC3E}">
        <p14:creationId xmlns:p14="http://schemas.microsoft.com/office/powerpoint/2010/main" val="3577653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3D0C0-CF09-B15C-FB58-74696CF8C38D}"/>
              </a:ext>
            </a:extLst>
          </p:cNvPr>
          <p:cNvSpPr>
            <a:spLocks noGrp="1"/>
          </p:cNvSpPr>
          <p:nvPr>
            <p:ph type="dt" sz="half" idx="10"/>
          </p:nvPr>
        </p:nvSpPr>
        <p:spPr/>
        <p:txBody>
          <a:bodyPr/>
          <a:lstStyle/>
          <a:p>
            <a:fld id="{26184AD3-9AC4-41E9-8213-2B944F5C6931}" type="datetimeFigureOut">
              <a:rPr lang="en-GB" smtClean="0"/>
              <a:t>11/12/2024</a:t>
            </a:fld>
            <a:endParaRPr lang="en-GB"/>
          </a:p>
        </p:txBody>
      </p:sp>
      <p:sp>
        <p:nvSpPr>
          <p:cNvPr id="3" name="Footer Placeholder 2">
            <a:extLst>
              <a:ext uri="{FF2B5EF4-FFF2-40B4-BE49-F238E27FC236}">
                <a16:creationId xmlns:a16="http://schemas.microsoft.com/office/drawing/2014/main" id="{0B97141D-3196-80B8-7CA8-65572618A10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90DF07-B84E-5D3D-FCBD-3E776D811257}"/>
              </a:ext>
            </a:extLst>
          </p:cNvPr>
          <p:cNvSpPr>
            <a:spLocks noGrp="1"/>
          </p:cNvSpPr>
          <p:nvPr>
            <p:ph type="sldNum" sz="quarter" idx="12"/>
          </p:nvPr>
        </p:nvSpPr>
        <p:spPr/>
        <p:txBody>
          <a:bodyPr/>
          <a:lstStyle/>
          <a:p>
            <a:fld id="{3EE3CB86-14FB-4C1E-A3BA-6FE4BBA2C59B}" type="slidenum">
              <a:rPr lang="en-GB" smtClean="0"/>
              <a:t>‹#›</a:t>
            </a:fld>
            <a:endParaRPr lang="en-GB"/>
          </a:p>
        </p:txBody>
      </p:sp>
    </p:spTree>
    <p:extLst>
      <p:ext uri="{BB962C8B-B14F-4D97-AF65-F5344CB8AC3E}">
        <p14:creationId xmlns:p14="http://schemas.microsoft.com/office/powerpoint/2010/main" val="591588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25343-CA74-C9B5-6161-02BF6B8D30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B39A6FB-8EC4-C70F-C229-C41FAD666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85BCA60-4F84-9FA8-7159-3AD479BE0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505309-A2A8-E7B6-65F8-76C7AF1070C2}"/>
              </a:ext>
            </a:extLst>
          </p:cNvPr>
          <p:cNvSpPr>
            <a:spLocks noGrp="1"/>
          </p:cNvSpPr>
          <p:nvPr>
            <p:ph type="dt" sz="half" idx="10"/>
          </p:nvPr>
        </p:nvSpPr>
        <p:spPr/>
        <p:txBody>
          <a:bodyPr/>
          <a:lstStyle/>
          <a:p>
            <a:fld id="{26184AD3-9AC4-41E9-8213-2B944F5C6931}" type="datetimeFigureOut">
              <a:rPr lang="en-GB" smtClean="0"/>
              <a:t>11/12/2024</a:t>
            </a:fld>
            <a:endParaRPr lang="en-GB"/>
          </a:p>
        </p:txBody>
      </p:sp>
      <p:sp>
        <p:nvSpPr>
          <p:cNvPr id="6" name="Footer Placeholder 5">
            <a:extLst>
              <a:ext uri="{FF2B5EF4-FFF2-40B4-BE49-F238E27FC236}">
                <a16:creationId xmlns:a16="http://schemas.microsoft.com/office/drawing/2014/main" id="{1CED463B-9FD8-811D-E3CD-7C73D70F7A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B1B44B-9215-9593-C098-9EBE5C4DFBEA}"/>
              </a:ext>
            </a:extLst>
          </p:cNvPr>
          <p:cNvSpPr>
            <a:spLocks noGrp="1"/>
          </p:cNvSpPr>
          <p:nvPr>
            <p:ph type="sldNum" sz="quarter" idx="12"/>
          </p:nvPr>
        </p:nvSpPr>
        <p:spPr/>
        <p:txBody>
          <a:bodyPr/>
          <a:lstStyle/>
          <a:p>
            <a:fld id="{3EE3CB86-14FB-4C1E-A3BA-6FE4BBA2C59B}" type="slidenum">
              <a:rPr lang="en-GB" smtClean="0"/>
              <a:t>‹#›</a:t>
            </a:fld>
            <a:endParaRPr lang="en-GB"/>
          </a:p>
        </p:txBody>
      </p:sp>
    </p:spTree>
    <p:extLst>
      <p:ext uri="{BB962C8B-B14F-4D97-AF65-F5344CB8AC3E}">
        <p14:creationId xmlns:p14="http://schemas.microsoft.com/office/powerpoint/2010/main" val="3135346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8F28-594E-9EDE-530D-2555E2D47F4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5E26BCA-1F7A-C02D-34C1-931A2BEA6C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702FC00-426B-628C-EE58-5587423613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652EDEC-C83C-D2EA-CF11-18A4A9D2C608}"/>
              </a:ext>
            </a:extLst>
          </p:cNvPr>
          <p:cNvSpPr>
            <a:spLocks noGrp="1"/>
          </p:cNvSpPr>
          <p:nvPr>
            <p:ph type="dt" sz="half" idx="10"/>
          </p:nvPr>
        </p:nvSpPr>
        <p:spPr/>
        <p:txBody>
          <a:bodyPr/>
          <a:lstStyle/>
          <a:p>
            <a:fld id="{26184AD3-9AC4-41E9-8213-2B944F5C6931}" type="datetimeFigureOut">
              <a:rPr lang="en-GB" smtClean="0"/>
              <a:t>11/12/2024</a:t>
            </a:fld>
            <a:endParaRPr lang="en-GB"/>
          </a:p>
        </p:txBody>
      </p:sp>
      <p:sp>
        <p:nvSpPr>
          <p:cNvPr id="6" name="Footer Placeholder 5">
            <a:extLst>
              <a:ext uri="{FF2B5EF4-FFF2-40B4-BE49-F238E27FC236}">
                <a16:creationId xmlns:a16="http://schemas.microsoft.com/office/drawing/2014/main" id="{02BCC254-121F-E7CE-9B04-D99E861F08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E055AE-02AC-3869-B57A-6CE5E0CABADA}"/>
              </a:ext>
            </a:extLst>
          </p:cNvPr>
          <p:cNvSpPr>
            <a:spLocks noGrp="1"/>
          </p:cNvSpPr>
          <p:nvPr>
            <p:ph type="sldNum" sz="quarter" idx="12"/>
          </p:nvPr>
        </p:nvSpPr>
        <p:spPr/>
        <p:txBody>
          <a:bodyPr/>
          <a:lstStyle/>
          <a:p>
            <a:fld id="{3EE3CB86-14FB-4C1E-A3BA-6FE4BBA2C59B}" type="slidenum">
              <a:rPr lang="en-GB" smtClean="0"/>
              <a:t>‹#›</a:t>
            </a:fld>
            <a:endParaRPr lang="en-GB"/>
          </a:p>
        </p:txBody>
      </p:sp>
    </p:spTree>
    <p:extLst>
      <p:ext uri="{BB962C8B-B14F-4D97-AF65-F5344CB8AC3E}">
        <p14:creationId xmlns:p14="http://schemas.microsoft.com/office/powerpoint/2010/main" val="1433924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5762C-D882-F9F5-71DF-9AFBB17FA17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507C2F6-516D-47E9-15DF-628918F4655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9AFE164-BDF2-8C3B-8387-F097E5903B3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E9A220C-2BAB-4220-05A3-60BB6D07DE45}"/>
              </a:ext>
            </a:extLst>
          </p:cNvPr>
          <p:cNvSpPr>
            <a:spLocks noGrp="1"/>
          </p:cNvSpPr>
          <p:nvPr>
            <p:ph type="dt" sz="half" idx="10"/>
          </p:nvPr>
        </p:nvSpPr>
        <p:spPr/>
        <p:txBody>
          <a:bodyPr/>
          <a:lstStyle/>
          <a:p>
            <a:fld id="{AC55AA03-42D3-46FD-B7CD-0F5D727F4D1C}" type="datetimeFigureOut">
              <a:rPr lang="en-GB" smtClean="0"/>
              <a:t>11/12/2024</a:t>
            </a:fld>
            <a:endParaRPr lang="en-GB"/>
          </a:p>
        </p:txBody>
      </p:sp>
      <p:sp>
        <p:nvSpPr>
          <p:cNvPr id="6" name="Footer Placeholder 5">
            <a:extLst>
              <a:ext uri="{FF2B5EF4-FFF2-40B4-BE49-F238E27FC236}">
                <a16:creationId xmlns:a16="http://schemas.microsoft.com/office/drawing/2014/main" id="{55B9A428-C2DC-C69E-DC7E-6008376065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89FDE3-C5A2-DB47-9DC7-9D18CFC78541}"/>
              </a:ext>
            </a:extLst>
          </p:cNvPr>
          <p:cNvSpPr>
            <a:spLocks noGrp="1"/>
          </p:cNvSpPr>
          <p:nvPr>
            <p:ph type="sldNum" sz="quarter" idx="12"/>
          </p:nvPr>
        </p:nvSpPr>
        <p:spPr/>
        <p:txBody>
          <a:bodyPr/>
          <a:lstStyle/>
          <a:p>
            <a:fld id="{5AFB7252-8834-4269-B56E-F3D7793434E1}" type="slidenum">
              <a:rPr lang="en-GB" smtClean="0"/>
              <a:t>‹#›</a:t>
            </a:fld>
            <a:endParaRPr lang="en-GB"/>
          </a:p>
        </p:txBody>
      </p:sp>
    </p:spTree>
    <p:extLst>
      <p:ext uri="{BB962C8B-B14F-4D97-AF65-F5344CB8AC3E}">
        <p14:creationId xmlns:p14="http://schemas.microsoft.com/office/powerpoint/2010/main" val="39867620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C36D1-8D16-AB89-CCD7-E5EF0965B34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13D2B4F-7EB1-CB7A-7BAF-170BA1EBD26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68BDE88-2E65-6C6D-8155-E53358475D22}"/>
              </a:ext>
            </a:extLst>
          </p:cNvPr>
          <p:cNvSpPr>
            <a:spLocks noGrp="1"/>
          </p:cNvSpPr>
          <p:nvPr>
            <p:ph type="dt" sz="half" idx="10"/>
          </p:nvPr>
        </p:nvSpPr>
        <p:spPr/>
        <p:txBody>
          <a:bodyPr/>
          <a:lstStyle/>
          <a:p>
            <a:fld id="{26184AD3-9AC4-41E9-8213-2B944F5C6931}" type="datetimeFigureOut">
              <a:rPr lang="en-GB" smtClean="0"/>
              <a:t>11/12/2024</a:t>
            </a:fld>
            <a:endParaRPr lang="en-GB"/>
          </a:p>
        </p:txBody>
      </p:sp>
      <p:sp>
        <p:nvSpPr>
          <p:cNvPr id="5" name="Footer Placeholder 4">
            <a:extLst>
              <a:ext uri="{FF2B5EF4-FFF2-40B4-BE49-F238E27FC236}">
                <a16:creationId xmlns:a16="http://schemas.microsoft.com/office/drawing/2014/main" id="{CB699D17-A57B-A149-7FFC-07BD47AB31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BFB858-FBF4-6466-CD08-E2735B366F90}"/>
              </a:ext>
            </a:extLst>
          </p:cNvPr>
          <p:cNvSpPr>
            <a:spLocks noGrp="1"/>
          </p:cNvSpPr>
          <p:nvPr>
            <p:ph type="sldNum" sz="quarter" idx="12"/>
          </p:nvPr>
        </p:nvSpPr>
        <p:spPr/>
        <p:txBody>
          <a:bodyPr/>
          <a:lstStyle/>
          <a:p>
            <a:fld id="{3EE3CB86-14FB-4C1E-A3BA-6FE4BBA2C59B}" type="slidenum">
              <a:rPr lang="en-GB" smtClean="0"/>
              <a:t>‹#›</a:t>
            </a:fld>
            <a:endParaRPr lang="en-GB"/>
          </a:p>
        </p:txBody>
      </p:sp>
    </p:spTree>
    <p:extLst>
      <p:ext uri="{BB962C8B-B14F-4D97-AF65-F5344CB8AC3E}">
        <p14:creationId xmlns:p14="http://schemas.microsoft.com/office/powerpoint/2010/main" val="615868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FE4BF4-4205-C8A7-43A9-86B7C7503837}"/>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F749F47-B47C-AF1A-FE53-90D212887B2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120ADA2-4977-9FF2-F810-5338ED553CE4}"/>
              </a:ext>
            </a:extLst>
          </p:cNvPr>
          <p:cNvSpPr>
            <a:spLocks noGrp="1"/>
          </p:cNvSpPr>
          <p:nvPr>
            <p:ph type="dt" sz="half" idx="10"/>
          </p:nvPr>
        </p:nvSpPr>
        <p:spPr/>
        <p:txBody>
          <a:bodyPr/>
          <a:lstStyle/>
          <a:p>
            <a:fld id="{26184AD3-9AC4-41E9-8213-2B944F5C6931}" type="datetimeFigureOut">
              <a:rPr lang="en-GB" smtClean="0"/>
              <a:t>11/12/2024</a:t>
            </a:fld>
            <a:endParaRPr lang="en-GB"/>
          </a:p>
        </p:txBody>
      </p:sp>
      <p:sp>
        <p:nvSpPr>
          <p:cNvPr id="5" name="Footer Placeholder 4">
            <a:extLst>
              <a:ext uri="{FF2B5EF4-FFF2-40B4-BE49-F238E27FC236}">
                <a16:creationId xmlns:a16="http://schemas.microsoft.com/office/drawing/2014/main" id="{93FA4D9B-AC47-7E08-797C-A3117E525A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19A852-3E17-19C5-85A2-AB87580D7228}"/>
              </a:ext>
            </a:extLst>
          </p:cNvPr>
          <p:cNvSpPr>
            <a:spLocks noGrp="1"/>
          </p:cNvSpPr>
          <p:nvPr>
            <p:ph type="sldNum" sz="quarter" idx="12"/>
          </p:nvPr>
        </p:nvSpPr>
        <p:spPr/>
        <p:txBody>
          <a:bodyPr/>
          <a:lstStyle/>
          <a:p>
            <a:fld id="{3EE3CB86-14FB-4C1E-A3BA-6FE4BBA2C59B}" type="slidenum">
              <a:rPr lang="en-GB" smtClean="0"/>
              <a:t>‹#›</a:t>
            </a:fld>
            <a:endParaRPr lang="en-GB"/>
          </a:p>
        </p:txBody>
      </p:sp>
    </p:spTree>
    <p:extLst>
      <p:ext uri="{BB962C8B-B14F-4D97-AF65-F5344CB8AC3E}">
        <p14:creationId xmlns:p14="http://schemas.microsoft.com/office/powerpoint/2010/main" val="4131308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BFD1957-A186-6D4C-9B8D-9E01B3743AE9}"/>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7A6BFCB5-DC70-3F4D-9F09-FC8763A5D50D}"/>
              </a:ext>
            </a:extLst>
          </p:cNvPr>
          <p:cNvSpPr>
            <a:spLocks noGrp="1"/>
          </p:cNvSpPr>
          <p:nvPr>
            <p:ph type="body" sz="quarter" idx="10" hasCustomPrompt="1"/>
          </p:nvPr>
        </p:nvSpPr>
        <p:spPr>
          <a:xfrm>
            <a:off x="947312" y="2725555"/>
            <a:ext cx="6532562" cy="508601"/>
          </a:xfrm>
        </p:spPr>
        <p:txBody>
          <a:bodyPr anchor="b">
            <a:spAutoFit/>
          </a:bodyPr>
          <a:lstStyle>
            <a:lvl1pPr marL="0" indent="0" algn="l">
              <a:buNone/>
              <a:defRPr sz="4000" b="1" spc="-50" baseline="0">
                <a:latin typeface="+mj-lt"/>
              </a:defRPr>
            </a:lvl1pPr>
            <a:lvl2pPr>
              <a:buNone/>
              <a:defRPr/>
            </a:lvl2pPr>
            <a:lvl3pPr>
              <a:buNone/>
              <a:defRPr/>
            </a:lvl3pPr>
            <a:lvl4pPr>
              <a:buNone/>
              <a:defRPr/>
            </a:lvl4pPr>
            <a:lvl5pPr>
              <a:buNone/>
              <a:defRPr/>
            </a:lvl5pPr>
          </a:lstStyle>
          <a:p>
            <a:r>
              <a:rPr lang="en-GB" sz="2400"/>
              <a:t>Put your title here</a:t>
            </a:r>
          </a:p>
        </p:txBody>
      </p:sp>
      <p:sp>
        <p:nvSpPr>
          <p:cNvPr id="28" name="Text Placeholder 26">
            <a:extLst>
              <a:ext uri="{FF2B5EF4-FFF2-40B4-BE49-F238E27FC236}">
                <a16:creationId xmlns:a16="http://schemas.microsoft.com/office/drawing/2014/main" id="{B8119411-E973-724D-B915-20623A3D4D7D}"/>
              </a:ext>
            </a:extLst>
          </p:cNvPr>
          <p:cNvSpPr>
            <a:spLocks noGrp="1"/>
          </p:cNvSpPr>
          <p:nvPr>
            <p:ph type="body" sz="quarter" idx="11" hasCustomPrompt="1"/>
          </p:nvPr>
        </p:nvSpPr>
        <p:spPr>
          <a:xfrm>
            <a:off x="947312" y="3283894"/>
            <a:ext cx="6532562" cy="899157"/>
          </a:xfrm>
        </p:spPr>
        <p:txBody>
          <a:bodyPr anchor="t">
            <a:spAutoFit/>
          </a:bodyPr>
          <a:lstStyle>
            <a:lvl1pPr marL="0" indent="0" algn="l">
              <a:lnSpc>
                <a:spcPct val="114000"/>
              </a:lnSpc>
              <a:buNone/>
              <a:defRPr sz="2000" b="0">
                <a:solidFill>
                  <a:schemeClr val="accent4"/>
                </a:solidFill>
                <a:latin typeface="+mj-lt"/>
              </a:defRPr>
            </a:lvl1pPr>
            <a:lvl2pPr>
              <a:buNone/>
              <a:defRPr/>
            </a:lvl2pPr>
            <a:lvl3pPr>
              <a:buNone/>
              <a:defRPr/>
            </a:lvl3pPr>
            <a:lvl4pPr>
              <a:buNone/>
              <a:defRPr/>
            </a:lvl4pPr>
            <a:lvl5pPr>
              <a:buNone/>
              <a:defRPr/>
            </a:lvl5pPr>
          </a:lstStyle>
          <a:p>
            <a:r>
              <a:rPr lang="en-GB" sz="2400"/>
              <a:t>It’s always good to have a subtitle, even if it’s just your name and a date.</a:t>
            </a:r>
          </a:p>
        </p:txBody>
      </p:sp>
      <p:pic>
        <p:nvPicPr>
          <p:cNvPr id="31" name="Graphic 30">
            <a:extLst>
              <a:ext uri="{FF2B5EF4-FFF2-40B4-BE49-F238E27FC236}">
                <a16:creationId xmlns:a16="http://schemas.microsoft.com/office/drawing/2014/main" id="{8CAB7599-3336-564E-B0A7-FC84F987984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78408" y="2000678"/>
            <a:ext cx="3098532" cy="2757168"/>
          </a:xfrm>
          <a:prstGeom prst="rect">
            <a:avLst/>
          </a:prstGeom>
        </p:spPr>
      </p:pic>
      <p:cxnSp>
        <p:nvCxnSpPr>
          <p:cNvPr id="32" name="Straight Connector 31">
            <a:extLst>
              <a:ext uri="{FF2B5EF4-FFF2-40B4-BE49-F238E27FC236}">
                <a16:creationId xmlns:a16="http://schemas.microsoft.com/office/drawing/2014/main" id="{4FAE0436-D231-6D41-85DA-5173C73611B7}"/>
              </a:ext>
            </a:extLst>
          </p:cNvPr>
          <p:cNvCxnSpPr>
            <a:cxnSpLocks/>
          </p:cNvCxnSpPr>
          <p:nvPr userDrawn="1"/>
        </p:nvCxnSpPr>
        <p:spPr>
          <a:xfrm>
            <a:off x="838200" y="501831"/>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7253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CC0C-BCDE-EC48-80F6-86BFA257210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016DED2-F0FC-5547-B4B4-09931C8596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417272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959414-3CE8-6248-ABE2-43C07C335DC6}"/>
              </a:ext>
            </a:extLst>
          </p:cNvPr>
          <p:cNvGrpSpPr/>
          <p:nvPr userDrawn="1"/>
        </p:nvGrpSpPr>
        <p:grpSpPr>
          <a:xfrm>
            <a:off x="838200" y="153721"/>
            <a:ext cx="10521875" cy="703478"/>
            <a:chOff x="838200" y="6045798"/>
            <a:chExt cx="10521875" cy="703478"/>
          </a:xfrm>
          <a:solidFill>
            <a:srgbClr val="FFFFFF"/>
          </a:solidFill>
        </p:grpSpPr>
        <p:cxnSp>
          <p:nvCxnSpPr>
            <p:cNvPr id="8" name="Straight Connector 7">
              <a:extLst>
                <a:ext uri="{FF2B5EF4-FFF2-40B4-BE49-F238E27FC236}">
                  <a16:creationId xmlns:a16="http://schemas.microsoft.com/office/drawing/2014/main" id="{2C530AFE-9861-6F4B-805F-DF8FD44B2B65}"/>
                </a:ext>
              </a:extLst>
            </p:cNvPr>
            <p:cNvCxnSpPr>
              <a:cxnSpLocks/>
            </p:cNvCxnSpPr>
            <p:nvPr userDrawn="1"/>
          </p:nvCxnSpPr>
          <p:spPr>
            <a:xfrm>
              <a:off x="838200"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D563D4-F786-7241-9817-05A64EF2790E}"/>
                </a:ext>
              </a:extLst>
            </p:cNvPr>
            <p:cNvCxnSpPr>
              <a:cxnSpLocks/>
            </p:cNvCxnSpPr>
            <p:nvPr userDrawn="1"/>
          </p:nvCxnSpPr>
          <p:spPr>
            <a:xfrm>
              <a:off x="6679602"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ADAD111B-4205-7142-8AA5-F19BED9731D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00712" y="6045798"/>
              <a:ext cx="790576" cy="703478"/>
            </a:xfrm>
            <a:prstGeom prst="rect">
              <a:avLst/>
            </a:prstGeom>
          </p:spPr>
        </p:pic>
      </p:grpSp>
      <p:cxnSp>
        <p:nvCxnSpPr>
          <p:cNvPr id="11" name="Straight Connector 10">
            <a:extLst>
              <a:ext uri="{FF2B5EF4-FFF2-40B4-BE49-F238E27FC236}">
                <a16:creationId xmlns:a16="http://schemas.microsoft.com/office/drawing/2014/main" id="{0304254E-A2A8-2C42-B2F2-721079E96B60}"/>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6">
            <a:extLst>
              <a:ext uri="{FF2B5EF4-FFF2-40B4-BE49-F238E27FC236}">
                <a16:creationId xmlns:a16="http://schemas.microsoft.com/office/drawing/2014/main" id="{81E12529-7AC8-A745-954B-E9C750142985}"/>
              </a:ext>
            </a:extLst>
          </p:cNvPr>
          <p:cNvSpPr>
            <a:spLocks noGrp="1"/>
          </p:cNvSpPr>
          <p:nvPr>
            <p:ph type="body" sz="quarter" idx="10" hasCustomPrompt="1"/>
          </p:nvPr>
        </p:nvSpPr>
        <p:spPr>
          <a:xfrm>
            <a:off x="947312" y="2725555"/>
            <a:ext cx="6532562" cy="508601"/>
          </a:xfrm>
        </p:spPr>
        <p:txBody>
          <a:bodyPr anchor="b">
            <a:spAutoFit/>
          </a:bodyPr>
          <a:lstStyle>
            <a:lvl1pPr marL="0" indent="0" algn="l">
              <a:buNone/>
              <a:defRPr sz="4000" b="1" spc="-50" baseline="0">
                <a:latin typeface="+mj-lt"/>
              </a:defRPr>
            </a:lvl1pPr>
            <a:lvl2pPr>
              <a:buNone/>
              <a:defRPr/>
            </a:lvl2pPr>
            <a:lvl3pPr>
              <a:buNone/>
              <a:defRPr/>
            </a:lvl3pPr>
            <a:lvl4pPr>
              <a:buNone/>
              <a:defRPr/>
            </a:lvl4pPr>
            <a:lvl5pPr>
              <a:buNone/>
              <a:defRPr/>
            </a:lvl5pPr>
          </a:lstStyle>
          <a:p>
            <a:r>
              <a:rPr lang="en-GB" sz="2400"/>
              <a:t>Put your title here</a:t>
            </a:r>
          </a:p>
        </p:txBody>
      </p:sp>
      <p:sp>
        <p:nvSpPr>
          <p:cNvPr id="17" name="Text Placeholder 26">
            <a:extLst>
              <a:ext uri="{FF2B5EF4-FFF2-40B4-BE49-F238E27FC236}">
                <a16:creationId xmlns:a16="http://schemas.microsoft.com/office/drawing/2014/main" id="{994E830D-70A0-FC48-A51D-50AC6FBBC366}"/>
              </a:ext>
            </a:extLst>
          </p:cNvPr>
          <p:cNvSpPr>
            <a:spLocks noGrp="1"/>
          </p:cNvSpPr>
          <p:nvPr>
            <p:ph type="body" sz="quarter" idx="11" hasCustomPrompt="1"/>
          </p:nvPr>
        </p:nvSpPr>
        <p:spPr>
          <a:xfrm>
            <a:off x="947312" y="3283894"/>
            <a:ext cx="6532562" cy="899157"/>
          </a:xfrm>
        </p:spPr>
        <p:txBody>
          <a:bodyPr anchor="t">
            <a:spAutoFit/>
          </a:bodyPr>
          <a:lstStyle>
            <a:lvl1pPr marL="0" indent="0" algn="l">
              <a:lnSpc>
                <a:spcPct val="114000"/>
              </a:lnSpc>
              <a:buNone/>
              <a:defRPr sz="2000" b="0">
                <a:solidFill>
                  <a:schemeClr val="accent4"/>
                </a:solidFill>
                <a:latin typeface="+mj-lt"/>
              </a:defRPr>
            </a:lvl1pPr>
            <a:lvl2pPr>
              <a:buNone/>
              <a:defRPr/>
            </a:lvl2pPr>
            <a:lvl3pPr>
              <a:buNone/>
              <a:defRPr/>
            </a:lvl3pPr>
            <a:lvl4pPr>
              <a:buNone/>
              <a:defRPr/>
            </a:lvl4pPr>
            <a:lvl5pPr>
              <a:buNone/>
              <a:defRPr/>
            </a:lvl5pPr>
          </a:lstStyle>
          <a:p>
            <a:r>
              <a:rPr lang="en-GB" sz="2400"/>
              <a:t>It’s always good to have a subtitle, even if it’s just your name and a date.</a:t>
            </a:r>
          </a:p>
        </p:txBody>
      </p:sp>
    </p:spTree>
    <p:extLst>
      <p:ext uri="{BB962C8B-B14F-4D97-AF65-F5344CB8AC3E}">
        <p14:creationId xmlns:p14="http://schemas.microsoft.com/office/powerpoint/2010/main" val="3998238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FEB7C-541A-8449-972A-E5E9E64B1FD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2A19DD9-52C2-0049-95DA-4CB559280C2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82992DA-DDEE-7340-8A53-3A262BC200A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011308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E09B9-0A72-3541-9E20-270C4B31A180}"/>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5183755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890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A4E3-3A32-E041-9606-9673DB0F71D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4A19C24-EF3A-FD48-8F2B-FED803E20ADE}"/>
              </a:ext>
            </a:extLst>
          </p:cNvPr>
          <p:cNvSpPr>
            <a:spLocks noGrp="1"/>
          </p:cNvSpPr>
          <p:nvPr>
            <p:ph idx="1"/>
          </p:nvPr>
        </p:nvSpPr>
        <p:spPr>
          <a:xfrm>
            <a:off x="5183188" y="987425"/>
            <a:ext cx="617220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F1B98A0-9C00-5C4F-9126-D8F5D3AF6A23}"/>
              </a:ext>
            </a:extLst>
          </p:cNvPr>
          <p:cNvSpPr>
            <a:spLocks noGrp="1"/>
          </p:cNvSpPr>
          <p:nvPr>
            <p:ph type="body" sz="half" idx="2"/>
          </p:nvPr>
        </p:nvSpPr>
        <p:spPr>
          <a:xfrm>
            <a:off x="839788" y="2196790"/>
            <a:ext cx="3932237" cy="36721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5734007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9546-5658-6446-8B68-9BF1A182ED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9CEDB3E-CA7C-7A43-9EFA-F69405D84EEE}"/>
              </a:ext>
            </a:extLst>
          </p:cNvPr>
          <p:cNvSpPr>
            <a:spLocks noGrp="1"/>
          </p:cNvSpPr>
          <p:nvPr>
            <p:ph type="pic" idx="1"/>
          </p:nvPr>
        </p:nvSpPr>
        <p:spPr>
          <a:xfrm>
            <a:off x="6096000" y="1"/>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8CB1C2C-E057-9A4D-94A2-E2E3FE91B299}"/>
              </a:ext>
            </a:extLst>
          </p:cNvPr>
          <p:cNvSpPr>
            <a:spLocks noGrp="1"/>
          </p:cNvSpPr>
          <p:nvPr>
            <p:ph type="body" sz="half" idx="2"/>
          </p:nvPr>
        </p:nvSpPr>
        <p:spPr>
          <a:xfrm>
            <a:off x="839788" y="2196790"/>
            <a:ext cx="3932237" cy="367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cxnSp>
        <p:nvCxnSpPr>
          <p:cNvPr id="9" name="Straight Connector 8">
            <a:extLst>
              <a:ext uri="{FF2B5EF4-FFF2-40B4-BE49-F238E27FC236}">
                <a16:creationId xmlns:a16="http://schemas.microsoft.com/office/drawing/2014/main" id="{C4B4DC73-EC5B-4645-9D56-E40559D01762}"/>
              </a:ext>
            </a:extLst>
          </p:cNvPr>
          <p:cNvCxnSpPr>
            <a:cxnSpLocks/>
          </p:cNvCxnSpPr>
          <p:nvPr userDrawn="1"/>
        </p:nvCxnSpPr>
        <p:spPr>
          <a:xfrm>
            <a:off x="807523" y="6397537"/>
            <a:ext cx="542912"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4067D9-9773-9F44-B70D-2500AC79F805}"/>
              </a:ext>
            </a:extLst>
          </p:cNvPr>
          <p:cNvCxnSpPr>
            <a:cxnSpLocks/>
          </p:cNvCxnSpPr>
          <p:nvPr userDrawn="1"/>
        </p:nvCxnSpPr>
        <p:spPr>
          <a:xfrm>
            <a:off x="2511364" y="6397537"/>
            <a:ext cx="3007309"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566E44B-8D25-1F4B-A605-0F2387A385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32474" y="6045798"/>
            <a:ext cx="790576" cy="703478"/>
          </a:xfrm>
          <a:prstGeom prst="rect">
            <a:avLst/>
          </a:prstGeom>
        </p:spPr>
      </p:pic>
      <p:cxnSp>
        <p:nvCxnSpPr>
          <p:cNvPr id="12" name="Straight Connector 11">
            <a:extLst>
              <a:ext uri="{FF2B5EF4-FFF2-40B4-BE49-F238E27FC236}">
                <a16:creationId xmlns:a16="http://schemas.microsoft.com/office/drawing/2014/main" id="{B20CD864-2DBE-3142-9FFC-4F4F944469D7}"/>
              </a:ext>
            </a:extLst>
          </p:cNvPr>
          <p:cNvCxnSpPr>
            <a:cxnSpLocks/>
          </p:cNvCxnSpPr>
          <p:nvPr userDrawn="1"/>
        </p:nvCxnSpPr>
        <p:spPr>
          <a:xfrm>
            <a:off x="838200" y="505461"/>
            <a:ext cx="468047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0CEBB5-AD8B-3B40-951D-7E7610F58F5D}"/>
              </a:ext>
            </a:extLst>
          </p:cNvPr>
          <p:cNvCxnSpPr>
            <a:cxnSpLocks/>
          </p:cNvCxnSpPr>
          <p:nvPr userDrawn="1"/>
        </p:nvCxnSpPr>
        <p:spPr>
          <a:xfrm>
            <a:off x="838200" y="507376"/>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963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FDC1D-7010-1777-5E49-97D38D5344D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4C247B5-DD84-5BE4-F20C-F2600E23F0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CA1A511-F9DB-642B-7E94-E064F277D2E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2DECF75-15C5-7E45-8E96-5480BCA890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8C7EF54-4A5D-108A-49DD-B12098BA39E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D373FC-80ED-A3D9-DD28-5F88BD26F039}"/>
              </a:ext>
            </a:extLst>
          </p:cNvPr>
          <p:cNvSpPr>
            <a:spLocks noGrp="1"/>
          </p:cNvSpPr>
          <p:nvPr>
            <p:ph type="dt" sz="half" idx="10"/>
          </p:nvPr>
        </p:nvSpPr>
        <p:spPr/>
        <p:txBody>
          <a:bodyPr/>
          <a:lstStyle/>
          <a:p>
            <a:fld id="{AC55AA03-42D3-46FD-B7CD-0F5D727F4D1C}" type="datetimeFigureOut">
              <a:rPr lang="en-GB" smtClean="0"/>
              <a:t>11/12/2024</a:t>
            </a:fld>
            <a:endParaRPr lang="en-GB"/>
          </a:p>
        </p:txBody>
      </p:sp>
      <p:sp>
        <p:nvSpPr>
          <p:cNvPr id="8" name="Footer Placeholder 7">
            <a:extLst>
              <a:ext uri="{FF2B5EF4-FFF2-40B4-BE49-F238E27FC236}">
                <a16:creationId xmlns:a16="http://schemas.microsoft.com/office/drawing/2014/main" id="{93F4D5E4-C076-1620-CE48-BB556785026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36488E-84E0-4BA5-EEE4-C80C4D9C64F6}"/>
              </a:ext>
            </a:extLst>
          </p:cNvPr>
          <p:cNvSpPr>
            <a:spLocks noGrp="1"/>
          </p:cNvSpPr>
          <p:nvPr>
            <p:ph type="sldNum" sz="quarter" idx="12"/>
          </p:nvPr>
        </p:nvSpPr>
        <p:spPr/>
        <p:txBody>
          <a:bodyPr/>
          <a:lstStyle/>
          <a:p>
            <a:fld id="{5AFB7252-8834-4269-B56E-F3D7793434E1}" type="slidenum">
              <a:rPr lang="en-GB" smtClean="0"/>
              <a:t>‹#›</a:t>
            </a:fld>
            <a:endParaRPr lang="en-GB"/>
          </a:p>
        </p:txBody>
      </p:sp>
    </p:spTree>
    <p:extLst>
      <p:ext uri="{BB962C8B-B14F-4D97-AF65-F5344CB8AC3E}">
        <p14:creationId xmlns:p14="http://schemas.microsoft.com/office/powerpoint/2010/main" val="27499958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9546-5658-6446-8B68-9BF1A182ED1B}"/>
              </a:ext>
            </a:extLst>
          </p:cNvPr>
          <p:cNvSpPr>
            <a:spLocks noGrp="1"/>
          </p:cNvSpPr>
          <p:nvPr>
            <p:ph type="title"/>
          </p:nvPr>
        </p:nvSpPr>
        <p:spPr>
          <a:xfrm>
            <a:off x="6874307"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9CEDB3E-CA7C-7A43-9EFA-F69405D84EEE}"/>
              </a:ext>
            </a:extLst>
          </p:cNvPr>
          <p:cNvSpPr>
            <a:spLocks noGrp="1"/>
          </p:cNvSpPr>
          <p:nvPr>
            <p:ph type="pic" idx="1"/>
          </p:nvPr>
        </p:nvSpPr>
        <p:spPr>
          <a:xfrm>
            <a:off x="0" y="1"/>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8CB1C2C-E057-9A4D-94A2-E2E3FE91B299}"/>
              </a:ext>
            </a:extLst>
          </p:cNvPr>
          <p:cNvSpPr>
            <a:spLocks noGrp="1"/>
          </p:cNvSpPr>
          <p:nvPr>
            <p:ph type="body" sz="half" idx="2"/>
          </p:nvPr>
        </p:nvSpPr>
        <p:spPr>
          <a:xfrm>
            <a:off x="6874307" y="2185638"/>
            <a:ext cx="3932237" cy="3683349"/>
          </a:xfrm>
        </p:spPr>
        <p:txBody>
          <a:bodyPr/>
          <a:lstStyle>
            <a:lvl1pPr marL="0" marR="0" indent="0" algn="l" defTabSz="914400" rtl="0" eaLnBrk="1" fontAlgn="auto" latinLnBrk="0" hangingPunct="1">
              <a:lnSpc>
                <a:spcPct val="125000"/>
              </a:lnSpc>
              <a:spcBef>
                <a:spcPts val="1000"/>
              </a:spcBef>
              <a:spcAft>
                <a:spcPts val="0"/>
              </a:spcAft>
              <a:buClr>
                <a:schemeClr val="tx1"/>
              </a:buClr>
              <a:buSzTx/>
              <a:buFont typeface="Arial" panose="020B0604020202020204" pitchFamily="34" charset="0"/>
              <a:buChar char="•"/>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25000"/>
              </a:lnSpc>
              <a:spcBef>
                <a:spcPts val="1000"/>
              </a:spcBef>
              <a:spcAft>
                <a:spcPts val="0"/>
              </a:spcAft>
              <a:buClr>
                <a:schemeClr val="tx1"/>
              </a:buClr>
              <a:buSzTx/>
              <a:buFont typeface="System Font Regular"/>
              <a:buNone/>
              <a:tabLst/>
              <a:defRPr/>
            </a:pPr>
            <a:endParaRPr lang="en-GB"/>
          </a:p>
        </p:txBody>
      </p:sp>
      <p:cxnSp>
        <p:nvCxnSpPr>
          <p:cNvPr id="9" name="Straight Connector 8">
            <a:extLst>
              <a:ext uri="{FF2B5EF4-FFF2-40B4-BE49-F238E27FC236}">
                <a16:creationId xmlns:a16="http://schemas.microsoft.com/office/drawing/2014/main" id="{C4B4DC73-EC5B-4645-9D56-E40559D01762}"/>
              </a:ext>
            </a:extLst>
          </p:cNvPr>
          <p:cNvCxnSpPr>
            <a:cxnSpLocks/>
          </p:cNvCxnSpPr>
          <p:nvPr userDrawn="1"/>
        </p:nvCxnSpPr>
        <p:spPr>
          <a:xfrm>
            <a:off x="10806544" y="6397537"/>
            <a:ext cx="542912"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4067D9-9773-9F44-B70D-2500AC79F805}"/>
              </a:ext>
            </a:extLst>
          </p:cNvPr>
          <p:cNvCxnSpPr>
            <a:cxnSpLocks/>
          </p:cNvCxnSpPr>
          <p:nvPr userDrawn="1"/>
        </p:nvCxnSpPr>
        <p:spPr>
          <a:xfrm>
            <a:off x="6668983" y="6397537"/>
            <a:ext cx="3007309"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566E44B-8D25-1F4B-A605-0F2387A385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866477" y="6045797"/>
            <a:ext cx="790576" cy="703478"/>
          </a:xfrm>
          <a:prstGeom prst="rect">
            <a:avLst/>
          </a:prstGeom>
        </p:spPr>
      </p:pic>
      <p:cxnSp>
        <p:nvCxnSpPr>
          <p:cNvPr id="14" name="Straight Connector 13">
            <a:extLst>
              <a:ext uri="{FF2B5EF4-FFF2-40B4-BE49-F238E27FC236}">
                <a16:creationId xmlns:a16="http://schemas.microsoft.com/office/drawing/2014/main" id="{730CEBB5-AD8B-3B40-951D-7E7610F58F5D}"/>
              </a:ext>
            </a:extLst>
          </p:cNvPr>
          <p:cNvCxnSpPr>
            <a:cxnSpLocks/>
          </p:cNvCxnSpPr>
          <p:nvPr userDrawn="1"/>
        </p:nvCxnSpPr>
        <p:spPr>
          <a:xfrm>
            <a:off x="6668983" y="505461"/>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4853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BFD1957-A186-6D4C-9B8D-9E01B3743AE9}"/>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31" name="Graphic 30">
            <a:extLst>
              <a:ext uri="{FF2B5EF4-FFF2-40B4-BE49-F238E27FC236}">
                <a16:creationId xmlns:a16="http://schemas.microsoft.com/office/drawing/2014/main" id="{8CAB7599-3336-564E-B0A7-FC84F987984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46734" y="1679238"/>
            <a:ext cx="3098532" cy="2757168"/>
          </a:xfrm>
          <a:prstGeom prst="rect">
            <a:avLst/>
          </a:prstGeom>
        </p:spPr>
      </p:pic>
      <p:cxnSp>
        <p:nvCxnSpPr>
          <p:cNvPr id="32" name="Straight Connector 31">
            <a:extLst>
              <a:ext uri="{FF2B5EF4-FFF2-40B4-BE49-F238E27FC236}">
                <a16:creationId xmlns:a16="http://schemas.microsoft.com/office/drawing/2014/main" id="{4FAE0436-D231-6D41-85DA-5173C73611B7}"/>
              </a:ext>
            </a:extLst>
          </p:cNvPr>
          <p:cNvCxnSpPr>
            <a:cxnSpLocks/>
          </p:cNvCxnSpPr>
          <p:nvPr userDrawn="1"/>
        </p:nvCxnSpPr>
        <p:spPr>
          <a:xfrm>
            <a:off x="838200" y="51298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BCA733E-3348-0A4B-AEA5-786D958B758A}"/>
              </a:ext>
            </a:extLst>
          </p:cNvPr>
          <p:cNvGrpSpPr/>
          <p:nvPr userDrawn="1"/>
        </p:nvGrpSpPr>
        <p:grpSpPr>
          <a:xfrm>
            <a:off x="4048760" y="4846200"/>
            <a:ext cx="4094480" cy="291727"/>
            <a:chOff x="4246880" y="4890929"/>
            <a:chExt cx="4094480" cy="291727"/>
          </a:xfrm>
        </p:grpSpPr>
        <p:grpSp>
          <p:nvGrpSpPr>
            <p:cNvPr id="8" name="Group 7">
              <a:extLst>
                <a:ext uri="{FF2B5EF4-FFF2-40B4-BE49-F238E27FC236}">
                  <a16:creationId xmlns:a16="http://schemas.microsoft.com/office/drawing/2014/main" id="{9296CC00-A9EA-4B4C-A24C-290D7837BF11}"/>
                </a:ext>
              </a:extLst>
            </p:cNvPr>
            <p:cNvGrpSpPr/>
            <p:nvPr userDrawn="1"/>
          </p:nvGrpSpPr>
          <p:grpSpPr>
            <a:xfrm>
              <a:off x="4246880" y="4890929"/>
              <a:ext cx="1849120" cy="291727"/>
              <a:chOff x="2946400" y="5209897"/>
              <a:chExt cx="1849120" cy="291727"/>
            </a:xfrm>
          </p:grpSpPr>
          <p:pic>
            <p:nvPicPr>
              <p:cNvPr id="5" name="Graphic 4">
                <a:extLst>
                  <a:ext uri="{FF2B5EF4-FFF2-40B4-BE49-F238E27FC236}">
                    <a16:creationId xmlns:a16="http://schemas.microsoft.com/office/drawing/2014/main" id="{E8B9958C-054F-B345-8A9A-8197E7414EF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46400" y="5209897"/>
                <a:ext cx="243840" cy="243840"/>
              </a:xfrm>
              <a:prstGeom prst="rect">
                <a:avLst/>
              </a:prstGeom>
            </p:spPr>
          </p:pic>
          <p:sp>
            <p:nvSpPr>
              <p:cNvPr id="6" name="TextBox 5">
                <a:extLst>
                  <a:ext uri="{FF2B5EF4-FFF2-40B4-BE49-F238E27FC236}">
                    <a16:creationId xmlns:a16="http://schemas.microsoft.com/office/drawing/2014/main" id="{C71419BD-4881-A04B-9661-77C226BC0D62}"/>
                  </a:ext>
                </a:extLst>
              </p:cNvPr>
              <p:cNvSpPr txBox="1"/>
              <p:nvPr userDrawn="1"/>
            </p:nvSpPr>
            <p:spPr>
              <a:xfrm>
                <a:off x="3190240" y="5234588"/>
                <a:ext cx="1605280" cy="267036"/>
              </a:xfrm>
              <a:prstGeom prst="rect">
                <a:avLst/>
              </a:prstGeom>
            </p:spPr>
            <p:txBody>
              <a:bodyPr vert="horz" wrap="square" lIns="91440" tIns="45720" rIns="91440" bIns="45720" rtlCol="0">
                <a:normAutofit fontScale="70000" lnSpcReduction="20000"/>
              </a:bodyPr>
              <a:lstStyle/>
              <a:p>
                <a:pPr algn="l"/>
                <a:r>
                  <a:rPr lang="en-GB" sz="2000" err="1">
                    <a:solidFill>
                      <a:schemeClr val="accent4"/>
                    </a:solidFill>
                    <a:latin typeface="Arial" panose="020B0604020202020204" pitchFamily="34" charset="0"/>
                    <a:cs typeface="Arial" panose="020B0604020202020204" pitchFamily="34" charset="0"/>
                  </a:rPr>
                  <a:t>severnwye.org.uk</a:t>
                </a:r>
                <a:endParaRPr lang="en-GB" sz="2000">
                  <a:solidFill>
                    <a:schemeClr val="accent4"/>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89831190-3159-4E49-A598-3C0D879E1F0A}"/>
                </a:ext>
              </a:extLst>
            </p:cNvPr>
            <p:cNvGrpSpPr/>
            <p:nvPr userDrawn="1"/>
          </p:nvGrpSpPr>
          <p:grpSpPr>
            <a:xfrm>
              <a:off x="6604000" y="4915620"/>
              <a:ext cx="1737360" cy="267036"/>
              <a:chOff x="5303520" y="5234588"/>
              <a:chExt cx="1737360" cy="267036"/>
            </a:xfrm>
          </p:grpSpPr>
          <p:pic>
            <p:nvPicPr>
              <p:cNvPr id="3" name="Graphic 2">
                <a:extLst>
                  <a:ext uri="{FF2B5EF4-FFF2-40B4-BE49-F238E27FC236}">
                    <a16:creationId xmlns:a16="http://schemas.microsoft.com/office/drawing/2014/main" id="{82ED08F6-564B-014D-A533-86D54378EF6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03520" y="5246186"/>
                <a:ext cx="300111" cy="243840"/>
              </a:xfrm>
              <a:prstGeom prst="rect">
                <a:avLst/>
              </a:prstGeom>
            </p:spPr>
          </p:pic>
          <p:sp>
            <p:nvSpPr>
              <p:cNvPr id="13" name="TextBox 12">
                <a:extLst>
                  <a:ext uri="{FF2B5EF4-FFF2-40B4-BE49-F238E27FC236}">
                    <a16:creationId xmlns:a16="http://schemas.microsoft.com/office/drawing/2014/main" id="{F9D6FEDD-7774-C346-BA02-8B0784CB7411}"/>
                  </a:ext>
                </a:extLst>
              </p:cNvPr>
              <p:cNvSpPr txBox="1"/>
              <p:nvPr userDrawn="1"/>
            </p:nvSpPr>
            <p:spPr>
              <a:xfrm>
                <a:off x="5638800" y="5234588"/>
                <a:ext cx="1402080" cy="267036"/>
              </a:xfrm>
              <a:prstGeom prst="rect">
                <a:avLst/>
              </a:prstGeom>
            </p:spPr>
            <p:txBody>
              <a:bodyPr vert="horz" wrap="square" lIns="91440" tIns="45720" rIns="91440" bIns="45720" rtlCol="0">
                <a:normAutofit fontScale="70000" lnSpcReduction="20000"/>
              </a:bodyPr>
              <a:lstStyle/>
              <a:p>
                <a:pPr algn="l"/>
                <a:r>
                  <a:rPr lang="en-GB" sz="2000">
                    <a:solidFill>
                      <a:schemeClr val="accent4"/>
                    </a:solidFill>
                    <a:latin typeface="Arial" panose="020B0604020202020204" pitchFamily="34" charset="0"/>
                    <a:cs typeface="Arial" panose="020B0604020202020204" pitchFamily="34" charset="0"/>
                  </a:rPr>
                  <a:t>@</a:t>
                </a:r>
                <a:r>
                  <a:rPr lang="en-GB" sz="2000" err="1">
                    <a:solidFill>
                      <a:schemeClr val="accent4"/>
                    </a:solidFill>
                    <a:latin typeface="Arial" panose="020B0604020202020204" pitchFamily="34" charset="0"/>
                    <a:cs typeface="Arial" panose="020B0604020202020204" pitchFamily="34" charset="0"/>
                  </a:rPr>
                  <a:t>Severn_Wye</a:t>
                </a:r>
                <a:endParaRPr lang="en-GB" sz="2000">
                  <a:solidFill>
                    <a:schemeClr val="accent4"/>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4868202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E16A5-67EC-8E76-8C3E-615E64C603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F910793-175D-A80C-50D8-1EA174313E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2693B71-CE40-6B8B-067A-655676B6ACAD}"/>
              </a:ext>
            </a:extLst>
          </p:cNvPr>
          <p:cNvSpPr>
            <a:spLocks noGrp="1"/>
          </p:cNvSpPr>
          <p:nvPr>
            <p:ph type="dt" sz="half" idx="10"/>
          </p:nvPr>
        </p:nvSpPr>
        <p:spPr/>
        <p:txBody>
          <a:bodyPr/>
          <a:lstStyle/>
          <a:p>
            <a:fld id="{FBC4BE76-D0AB-45EB-8CF4-0A084D142A10}" type="datetimeFigureOut">
              <a:rPr lang="en-GB" smtClean="0"/>
              <a:t>11/12/2024</a:t>
            </a:fld>
            <a:endParaRPr lang="en-GB"/>
          </a:p>
        </p:txBody>
      </p:sp>
      <p:sp>
        <p:nvSpPr>
          <p:cNvPr id="5" name="Footer Placeholder 4">
            <a:extLst>
              <a:ext uri="{FF2B5EF4-FFF2-40B4-BE49-F238E27FC236}">
                <a16:creationId xmlns:a16="http://schemas.microsoft.com/office/drawing/2014/main" id="{9F3FC77E-B607-B393-D1F2-F30F9F0096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656EE5-E734-E955-E254-5D1BC61ABC09}"/>
              </a:ext>
            </a:extLst>
          </p:cNvPr>
          <p:cNvSpPr>
            <a:spLocks noGrp="1"/>
          </p:cNvSpPr>
          <p:nvPr>
            <p:ph type="sldNum" sz="quarter" idx="12"/>
          </p:nvPr>
        </p:nvSpPr>
        <p:spPr/>
        <p:txBody>
          <a:bodyPr/>
          <a:lstStyle/>
          <a:p>
            <a:fld id="{E008640E-9D94-41FC-81E6-225FF159056E}" type="slidenum">
              <a:rPr lang="en-GB" smtClean="0"/>
              <a:t>‹#›</a:t>
            </a:fld>
            <a:endParaRPr lang="en-GB"/>
          </a:p>
        </p:txBody>
      </p:sp>
    </p:spTree>
    <p:extLst>
      <p:ext uri="{BB962C8B-B14F-4D97-AF65-F5344CB8AC3E}">
        <p14:creationId xmlns:p14="http://schemas.microsoft.com/office/powerpoint/2010/main" val="1072589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68A06-5F08-E210-4946-041FCB70E5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B3A6A9-88B1-8816-5564-F2481FE351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C8D857-6012-A4C6-8FFD-DC18F219BDE3}"/>
              </a:ext>
            </a:extLst>
          </p:cNvPr>
          <p:cNvSpPr>
            <a:spLocks noGrp="1"/>
          </p:cNvSpPr>
          <p:nvPr>
            <p:ph type="dt" sz="half" idx="10"/>
          </p:nvPr>
        </p:nvSpPr>
        <p:spPr/>
        <p:txBody>
          <a:bodyPr/>
          <a:lstStyle/>
          <a:p>
            <a:fld id="{FBC4BE76-D0AB-45EB-8CF4-0A084D142A10}" type="datetimeFigureOut">
              <a:rPr lang="en-GB" smtClean="0"/>
              <a:t>11/12/2024</a:t>
            </a:fld>
            <a:endParaRPr lang="en-GB"/>
          </a:p>
        </p:txBody>
      </p:sp>
      <p:sp>
        <p:nvSpPr>
          <p:cNvPr id="5" name="Footer Placeholder 4">
            <a:extLst>
              <a:ext uri="{FF2B5EF4-FFF2-40B4-BE49-F238E27FC236}">
                <a16:creationId xmlns:a16="http://schemas.microsoft.com/office/drawing/2014/main" id="{840BCF33-1D19-7621-7B41-BAC7CFFD61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B5614F-8062-1366-DED9-B89D423B5B7C}"/>
              </a:ext>
            </a:extLst>
          </p:cNvPr>
          <p:cNvSpPr>
            <a:spLocks noGrp="1"/>
          </p:cNvSpPr>
          <p:nvPr>
            <p:ph type="sldNum" sz="quarter" idx="12"/>
          </p:nvPr>
        </p:nvSpPr>
        <p:spPr/>
        <p:txBody>
          <a:bodyPr/>
          <a:lstStyle/>
          <a:p>
            <a:fld id="{E008640E-9D94-41FC-81E6-225FF159056E}" type="slidenum">
              <a:rPr lang="en-GB" smtClean="0"/>
              <a:t>‹#›</a:t>
            </a:fld>
            <a:endParaRPr lang="en-GB"/>
          </a:p>
        </p:txBody>
      </p:sp>
    </p:spTree>
    <p:extLst>
      <p:ext uri="{BB962C8B-B14F-4D97-AF65-F5344CB8AC3E}">
        <p14:creationId xmlns:p14="http://schemas.microsoft.com/office/powerpoint/2010/main" val="12473712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FC678-026E-5345-9D96-CCB9360B7C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B95CAF7-731F-0F2B-AE79-9C628DC460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367BB9-FB4F-644E-08FE-1089BDC8C242}"/>
              </a:ext>
            </a:extLst>
          </p:cNvPr>
          <p:cNvSpPr>
            <a:spLocks noGrp="1"/>
          </p:cNvSpPr>
          <p:nvPr>
            <p:ph type="dt" sz="half" idx="10"/>
          </p:nvPr>
        </p:nvSpPr>
        <p:spPr/>
        <p:txBody>
          <a:bodyPr/>
          <a:lstStyle/>
          <a:p>
            <a:fld id="{FBC4BE76-D0AB-45EB-8CF4-0A084D142A10}" type="datetimeFigureOut">
              <a:rPr lang="en-GB" smtClean="0"/>
              <a:t>11/12/2024</a:t>
            </a:fld>
            <a:endParaRPr lang="en-GB"/>
          </a:p>
        </p:txBody>
      </p:sp>
      <p:sp>
        <p:nvSpPr>
          <p:cNvPr id="5" name="Footer Placeholder 4">
            <a:extLst>
              <a:ext uri="{FF2B5EF4-FFF2-40B4-BE49-F238E27FC236}">
                <a16:creationId xmlns:a16="http://schemas.microsoft.com/office/drawing/2014/main" id="{743715B7-EB5D-904E-4719-1DC370A349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247050-A59B-63EC-C8F0-3F6E5146169E}"/>
              </a:ext>
            </a:extLst>
          </p:cNvPr>
          <p:cNvSpPr>
            <a:spLocks noGrp="1"/>
          </p:cNvSpPr>
          <p:nvPr>
            <p:ph type="sldNum" sz="quarter" idx="12"/>
          </p:nvPr>
        </p:nvSpPr>
        <p:spPr/>
        <p:txBody>
          <a:bodyPr/>
          <a:lstStyle/>
          <a:p>
            <a:fld id="{E008640E-9D94-41FC-81E6-225FF159056E}" type="slidenum">
              <a:rPr lang="en-GB" smtClean="0"/>
              <a:t>‹#›</a:t>
            </a:fld>
            <a:endParaRPr lang="en-GB"/>
          </a:p>
        </p:txBody>
      </p:sp>
    </p:spTree>
    <p:extLst>
      <p:ext uri="{BB962C8B-B14F-4D97-AF65-F5344CB8AC3E}">
        <p14:creationId xmlns:p14="http://schemas.microsoft.com/office/powerpoint/2010/main" val="3949228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CE136-45AA-0B13-238F-8489CB8B7FD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84D0F6-E319-0FCA-9379-68523AE0C6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E3826CB-933A-1B15-D25E-B23474D4CA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5761C2-1C1C-8026-20D2-2D4C3D9933AD}"/>
              </a:ext>
            </a:extLst>
          </p:cNvPr>
          <p:cNvSpPr>
            <a:spLocks noGrp="1"/>
          </p:cNvSpPr>
          <p:nvPr>
            <p:ph type="dt" sz="half" idx="10"/>
          </p:nvPr>
        </p:nvSpPr>
        <p:spPr/>
        <p:txBody>
          <a:bodyPr/>
          <a:lstStyle/>
          <a:p>
            <a:fld id="{FBC4BE76-D0AB-45EB-8CF4-0A084D142A10}" type="datetimeFigureOut">
              <a:rPr lang="en-GB" smtClean="0"/>
              <a:t>11/12/2024</a:t>
            </a:fld>
            <a:endParaRPr lang="en-GB"/>
          </a:p>
        </p:txBody>
      </p:sp>
      <p:sp>
        <p:nvSpPr>
          <p:cNvPr id="6" name="Footer Placeholder 5">
            <a:extLst>
              <a:ext uri="{FF2B5EF4-FFF2-40B4-BE49-F238E27FC236}">
                <a16:creationId xmlns:a16="http://schemas.microsoft.com/office/drawing/2014/main" id="{B5B109F2-F40C-AD83-FCAF-FEDB273E90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122465-8114-B325-4C61-85B762F51194}"/>
              </a:ext>
            </a:extLst>
          </p:cNvPr>
          <p:cNvSpPr>
            <a:spLocks noGrp="1"/>
          </p:cNvSpPr>
          <p:nvPr>
            <p:ph type="sldNum" sz="quarter" idx="12"/>
          </p:nvPr>
        </p:nvSpPr>
        <p:spPr/>
        <p:txBody>
          <a:bodyPr/>
          <a:lstStyle/>
          <a:p>
            <a:fld id="{E008640E-9D94-41FC-81E6-225FF159056E}" type="slidenum">
              <a:rPr lang="en-GB" smtClean="0"/>
              <a:t>‹#›</a:t>
            </a:fld>
            <a:endParaRPr lang="en-GB"/>
          </a:p>
        </p:txBody>
      </p:sp>
    </p:spTree>
    <p:extLst>
      <p:ext uri="{BB962C8B-B14F-4D97-AF65-F5344CB8AC3E}">
        <p14:creationId xmlns:p14="http://schemas.microsoft.com/office/powerpoint/2010/main" val="24368620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D285-38D8-9482-7528-DF48873D8DF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7DF13D-EF02-91EA-16DA-B88795D32A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F894CD-BCDC-8C7D-E5BE-D57D5DABE7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B5AE4EB-75EC-1F9E-16F9-D5C30261BE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9FE406-87C7-F14C-1A5C-1EDBFD5457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4676D51-38FF-77CD-99B3-7EBF6C6A9DEE}"/>
              </a:ext>
            </a:extLst>
          </p:cNvPr>
          <p:cNvSpPr>
            <a:spLocks noGrp="1"/>
          </p:cNvSpPr>
          <p:nvPr>
            <p:ph type="dt" sz="half" idx="10"/>
          </p:nvPr>
        </p:nvSpPr>
        <p:spPr/>
        <p:txBody>
          <a:bodyPr/>
          <a:lstStyle/>
          <a:p>
            <a:fld id="{FBC4BE76-D0AB-45EB-8CF4-0A084D142A10}" type="datetimeFigureOut">
              <a:rPr lang="en-GB" smtClean="0"/>
              <a:t>11/12/2024</a:t>
            </a:fld>
            <a:endParaRPr lang="en-GB"/>
          </a:p>
        </p:txBody>
      </p:sp>
      <p:sp>
        <p:nvSpPr>
          <p:cNvPr id="8" name="Footer Placeholder 7">
            <a:extLst>
              <a:ext uri="{FF2B5EF4-FFF2-40B4-BE49-F238E27FC236}">
                <a16:creationId xmlns:a16="http://schemas.microsoft.com/office/drawing/2014/main" id="{3325CE5A-7FCF-34BA-15E6-7CED9505D3C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AD9353C-0E98-3B42-2089-BA13E6415696}"/>
              </a:ext>
            </a:extLst>
          </p:cNvPr>
          <p:cNvSpPr>
            <a:spLocks noGrp="1"/>
          </p:cNvSpPr>
          <p:nvPr>
            <p:ph type="sldNum" sz="quarter" idx="12"/>
          </p:nvPr>
        </p:nvSpPr>
        <p:spPr/>
        <p:txBody>
          <a:bodyPr/>
          <a:lstStyle/>
          <a:p>
            <a:fld id="{E008640E-9D94-41FC-81E6-225FF159056E}" type="slidenum">
              <a:rPr lang="en-GB" smtClean="0"/>
              <a:t>‹#›</a:t>
            </a:fld>
            <a:endParaRPr lang="en-GB"/>
          </a:p>
        </p:txBody>
      </p:sp>
    </p:spTree>
    <p:extLst>
      <p:ext uri="{BB962C8B-B14F-4D97-AF65-F5344CB8AC3E}">
        <p14:creationId xmlns:p14="http://schemas.microsoft.com/office/powerpoint/2010/main" val="1705575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67589-4B76-8F8E-ACFA-65F54635A59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BE1C77-FC6A-CFB4-943D-FE5FD61F94D9}"/>
              </a:ext>
            </a:extLst>
          </p:cNvPr>
          <p:cNvSpPr>
            <a:spLocks noGrp="1"/>
          </p:cNvSpPr>
          <p:nvPr>
            <p:ph type="dt" sz="half" idx="10"/>
          </p:nvPr>
        </p:nvSpPr>
        <p:spPr/>
        <p:txBody>
          <a:bodyPr/>
          <a:lstStyle/>
          <a:p>
            <a:fld id="{FBC4BE76-D0AB-45EB-8CF4-0A084D142A10}" type="datetimeFigureOut">
              <a:rPr lang="en-GB" smtClean="0"/>
              <a:t>11/12/2024</a:t>
            </a:fld>
            <a:endParaRPr lang="en-GB"/>
          </a:p>
        </p:txBody>
      </p:sp>
      <p:sp>
        <p:nvSpPr>
          <p:cNvPr id="4" name="Footer Placeholder 3">
            <a:extLst>
              <a:ext uri="{FF2B5EF4-FFF2-40B4-BE49-F238E27FC236}">
                <a16:creationId xmlns:a16="http://schemas.microsoft.com/office/drawing/2014/main" id="{553757BA-0395-C22A-A2D4-CA5E71F464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A41B3D-1AD5-82AB-C3D9-80351DD01251}"/>
              </a:ext>
            </a:extLst>
          </p:cNvPr>
          <p:cNvSpPr>
            <a:spLocks noGrp="1"/>
          </p:cNvSpPr>
          <p:nvPr>
            <p:ph type="sldNum" sz="quarter" idx="12"/>
          </p:nvPr>
        </p:nvSpPr>
        <p:spPr/>
        <p:txBody>
          <a:bodyPr/>
          <a:lstStyle/>
          <a:p>
            <a:fld id="{E008640E-9D94-41FC-81E6-225FF159056E}" type="slidenum">
              <a:rPr lang="en-GB" smtClean="0"/>
              <a:t>‹#›</a:t>
            </a:fld>
            <a:endParaRPr lang="en-GB"/>
          </a:p>
        </p:txBody>
      </p:sp>
    </p:spTree>
    <p:extLst>
      <p:ext uri="{BB962C8B-B14F-4D97-AF65-F5344CB8AC3E}">
        <p14:creationId xmlns:p14="http://schemas.microsoft.com/office/powerpoint/2010/main" val="40726264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867FF6-178A-3C39-CE81-D136BA4A9A82}"/>
              </a:ext>
            </a:extLst>
          </p:cNvPr>
          <p:cNvSpPr>
            <a:spLocks noGrp="1"/>
          </p:cNvSpPr>
          <p:nvPr>
            <p:ph type="dt" sz="half" idx="10"/>
          </p:nvPr>
        </p:nvSpPr>
        <p:spPr/>
        <p:txBody>
          <a:bodyPr/>
          <a:lstStyle/>
          <a:p>
            <a:fld id="{FBC4BE76-D0AB-45EB-8CF4-0A084D142A10}" type="datetimeFigureOut">
              <a:rPr lang="en-GB" smtClean="0"/>
              <a:t>11/12/2024</a:t>
            </a:fld>
            <a:endParaRPr lang="en-GB"/>
          </a:p>
        </p:txBody>
      </p:sp>
      <p:sp>
        <p:nvSpPr>
          <p:cNvPr id="3" name="Footer Placeholder 2">
            <a:extLst>
              <a:ext uri="{FF2B5EF4-FFF2-40B4-BE49-F238E27FC236}">
                <a16:creationId xmlns:a16="http://schemas.microsoft.com/office/drawing/2014/main" id="{0F81B7F1-DF03-A088-8996-1F215D2839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879660-7E65-D3F8-E0DA-7FF032D49E07}"/>
              </a:ext>
            </a:extLst>
          </p:cNvPr>
          <p:cNvSpPr>
            <a:spLocks noGrp="1"/>
          </p:cNvSpPr>
          <p:nvPr>
            <p:ph type="sldNum" sz="quarter" idx="12"/>
          </p:nvPr>
        </p:nvSpPr>
        <p:spPr/>
        <p:txBody>
          <a:bodyPr/>
          <a:lstStyle/>
          <a:p>
            <a:fld id="{E008640E-9D94-41FC-81E6-225FF159056E}" type="slidenum">
              <a:rPr lang="en-GB" smtClean="0"/>
              <a:t>‹#›</a:t>
            </a:fld>
            <a:endParaRPr lang="en-GB"/>
          </a:p>
        </p:txBody>
      </p:sp>
    </p:spTree>
    <p:extLst>
      <p:ext uri="{BB962C8B-B14F-4D97-AF65-F5344CB8AC3E}">
        <p14:creationId xmlns:p14="http://schemas.microsoft.com/office/powerpoint/2010/main" val="34168733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3905C-2BEB-853A-982F-A109138389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B860D03-2828-74AF-7973-78C1CA6D7D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F44640-5CF4-C400-583F-B39CFA91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230B23-2EED-D2C4-7111-9823EE4E0ADD}"/>
              </a:ext>
            </a:extLst>
          </p:cNvPr>
          <p:cNvSpPr>
            <a:spLocks noGrp="1"/>
          </p:cNvSpPr>
          <p:nvPr>
            <p:ph type="dt" sz="half" idx="10"/>
          </p:nvPr>
        </p:nvSpPr>
        <p:spPr/>
        <p:txBody>
          <a:bodyPr/>
          <a:lstStyle/>
          <a:p>
            <a:fld id="{FBC4BE76-D0AB-45EB-8CF4-0A084D142A10}" type="datetimeFigureOut">
              <a:rPr lang="en-GB" smtClean="0"/>
              <a:t>11/12/2024</a:t>
            </a:fld>
            <a:endParaRPr lang="en-GB"/>
          </a:p>
        </p:txBody>
      </p:sp>
      <p:sp>
        <p:nvSpPr>
          <p:cNvPr id="6" name="Footer Placeholder 5">
            <a:extLst>
              <a:ext uri="{FF2B5EF4-FFF2-40B4-BE49-F238E27FC236}">
                <a16:creationId xmlns:a16="http://schemas.microsoft.com/office/drawing/2014/main" id="{200425C1-530D-0CCC-E8E1-4288EB1114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AF67AB-D666-933B-5FE5-F39A5B82A99C}"/>
              </a:ext>
            </a:extLst>
          </p:cNvPr>
          <p:cNvSpPr>
            <a:spLocks noGrp="1"/>
          </p:cNvSpPr>
          <p:nvPr>
            <p:ph type="sldNum" sz="quarter" idx="12"/>
          </p:nvPr>
        </p:nvSpPr>
        <p:spPr/>
        <p:txBody>
          <a:bodyPr/>
          <a:lstStyle/>
          <a:p>
            <a:fld id="{E008640E-9D94-41FC-81E6-225FF159056E}" type="slidenum">
              <a:rPr lang="en-GB" smtClean="0"/>
              <a:t>‹#›</a:t>
            </a:fld>
            <a:endParaRPr lang="en-GB"/>
          </a:p>
        </p:txBody>
      </p:sp>
    </p:spTree>
    <p:extLst>
      <p:ext uri="{BB962C8B-B14F-4D97-AF65-F5344CB8AC3E}">
        <p14:creationId xmlns:p14="http://schemas.microsoft.com/office/powerpoint/2010/main" val="4169798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3E8F-64D5-5FED-FE12-05B619320DF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FD7F7EE-FE64-82AB-A0E9-8377477BA3EB}"/>
              </a:ext>
            </a:extLst>
          </p:cNvPr>
          <p:cNvSpPr>
            <a:spLocks noGrp="1"/>
          </p:cNvSpPr>
          <p:nvPr>
            <p:ph type="dt" sz="half" idx="10"/>
          </p:nvPr>
        </p:nvSpPr>
        <p:spPr/>
        <p:txBody>
          <a:bodyPr/>
          <a:lstStyle/>
          <a:p>
            <a:fld id="{AC55AA03-42D3-46FD-B7CD-0F5D727F4D1C}" type="datetimeFigureOut">
              <a:rPr lang="en-GB" smtClean="0"/>
              <a:t>11/12/2024</a:t>
            </a:fld>
            <a:endParaRPr lang="en-GB"/>
          </a:p>
        </p:txBody>
      </p:sp>
      <p:sp>
        <p:nvSpPr>
          <p:cNvPr id="4" name="Footer Placeholder 3">
            <a:extLst>
              <a:ext uri="{FF2B5EF4-FFF2-40B4-BE49-F238E27FC236}">
                <a16:creationId xmlns:a16="http://schemas.microsoft.com/office/drawing/2014/main" id="{8A3EE2F4-F1B2-C948-CA5E-B669870EC8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057119E-08A9-EA7D-05B9-63ED6971129F}"/>
              </a:ext>
            </a:extLst>
          </p:cNvPr>
          <p:cNvSpPr>
            <a:spLocks noGrp="1"/>
          </p:cNvSpPr>
          <p:nvPr>
            <p:ph type="sldNum" sz="quarter" idx="12"/>
          </p:nvPr>
        </p:nvSpPr>
        <p:spPr/>
        <p:txBody>
          <a:bodyPr/>
          <a:lstStyle/>
          <a:p>
            <a:fld id="{5AFB7252-8834-4269-B56E-F3D7793434E1}" type="slidenum">
              <a:rPr lang="en-GB" smtClean="0"/>
              <a:t>‹#›</a:t>
            </a:fld>
            <a:endParaRPr lang="en-GB"/>
          </a:p>
        </p:txBody>
      </p:sp>
    </p:spTree>
    <p:extLst>
      <p:ext uri="{BB962C8B-B14F-4D97-AF65-F5344CB8AC3E}">
        <p14:creationId xmlns:p14="http://schemas.microsoft.com/office/powerpoint/2010/main" val="1735564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BD1B-1167-65A2-DFFE-0049210BE0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A1B9FF3-8F64-9AE8-3D0B-884FDA3E84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A95BA8-7F47-55FE-01F3-20177E2DEC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C2B3F9-53CB-7B9C-18CF-7DF0867E1A9C}"/>
              </a:ext>
            </a:extLst>
          </p:cNvPr>
          <p:cNvSpPr>
            <a:spLocks noGrp="1"/>
          </p:cNvSpPr>
          <p:nvPr>
            <p:ph type="dt" sz="half" idx="10"/>
          </p:nvPr>
        </p:nvSpPr>
        <p:spPr/>
        <p:txBody>
          <a:bodyPr/>
          <a:lstStyle/>
          <a:p>
            <a:fld id="{FBC4BE76-D0AB-45EB-8CF4-0A084D142A10}" type="datetimeFigureOut">
              <a:rPr lang="en-GB" smtClean="0"/>
              <a:t>11/12/2024</a:t>
            </a:fld>
            <a:endParaRPr lang="en-GB"/>
          </a:p>
        </p:txBody>
      </p:sp>
      <p:sp>
        <p:nvSpPr>
          <p:cNvPr id="6" name="Footer Placeholder 5">
            <a:extLst>
              <a:ext uri="{FF2B5EF4-FFF2-40B4-BE49-F238E27FC236}">
                <a16:creationId xmlns:a16="http://schemas.microsoft.com/office/drawing/2014/main" id="{0CA9C409-1BA8-A300-6422-80CABF13DB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E2F5FB-1A39-D7CF-FB73-389C3FDA0E66}"/>
              </a:ext>
            </a:extLst>
          </p:cNvPr>
          <p:cNvSpPr>
            <a:spLocks noGrp="1"/>
          </p:cNvSpPr>
          <p:nvPr>
            <p:ph type="sldNum" sz="quarter" idx="12"/>
          </p:nvPr>
        </p:nvSpPr>
        <p:spPr/>
        <p:txBody>
          <a:bodyPr/>
          <a:lstStyle/>
          <a:p>
            <a:fld id="{E008640E-9D94-41FC-81E6-225FF159056E}" type="slidenum">
              <a:rPr lang="en-GB" smtClean="0"/>
              <a:t>‹#›</a:t>
            </a:fld>
            <a:endParaRPr lang="en-GB"/>
          </a:p>
        </p:txBody>
      </p:sp>
    </p:spTree>
    <p:extLst>
      <p:ext uri="{BB962C8B-B14F-4D97-AF65-F5344CB8AC3E}">
        <p14:creationId xmlns:p14="http://schemas.microsoft.com/office/powerpoint/2010/main" val="3147943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E0BA4-134D-76F5-3F11-7920E8E89F7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C98F4B-4BB8-D4F3-D1E3-576A1DF8D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9CE186-42CB-5A52-1EC7-924E23F3712F}"/>
              </a:ext>
            </a:extLst>
          </p:cNvPr>
          <p:cNvSpPr>
            <a:spLocks noGrp="1"/>
          </p:cNvSpPr>
          <p:nvPr>
            <p:ph type="dt" sz="half" idx="10"/>
          </p:nvPr>
        </p:nvSpPr>
        <p:spPr/>
        <p:txBody>
          <a:bodyPr/>
          <a:lstStyle/>
          <a:p>
            <a:fld id="{FBC4BE76-D0AB-45EB-8CF4-0A084D142A10}" type="datetimeFigureOut">
              <a:rPr lang="en-GB" smtClean="0"/>
              <a:t>11/12/2024</a:t>
            </a:fld>
            <a:endParaRPr lang="en-GB"/>
          </a:p>
        </p:txBody>
      </p:sp>
      <p:sp>
        <p:nvSpPr>
          <p:cNvPr id="5" name="Footer Placeholder 4">
            <a:extLst>
              <a:ext uri="{FF2B5EF4-FFF2-40B4-BE49-F238E27FC236}">
                <a16:creationId xmlns:a16="http://schemas.microsoft.com/office/drawing/2014/main" id="{C2BB8638-BDDA-A8AD-2AD8-A95D94192B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18B35F-CFCB-7F85-2AD9-7F6FE61B0DDC}"/>
              </a:ext>
            </a:extLst>
          </p:cNvPr>
          <p:cNvSpPr>
            <a:spLocks noGrp="1"/>
          </p:cNvSpPr>
          <p:nvPr>
            <p:ph type="sldNum" sz="quarter" idx="12"/>
          </p:nvPr>
        </p:nvSpPr>
        <p:spPr/>
        <p:txBody>
          <a:bodyPr/>
          <a:lstStyle/>
          <a:p>
            <a:fld id="{E008640E-9D94-41FC-81E6-225FF159056E}" type="slidenum">
              <a:rPr lang="en-GB" smtClean="0"/>
              <a:t>‹#›</a:t>
            </a:fld>
            <a:endParaRPr lang="en-GB"/>
          </a:p>
        </p:txBody>
      </p:sp>
    </p:spTree>
    <p:extLst>
      <p:ext uri="{BB962C8B-B14F-4D97-AF65-F5344CB8AC3E}">
        <p14:creationId xmlns:p14="http://schemas.microsoft.com/office/powerpoint/2010/main" val="31439013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6FE80F-6B74-27B4-B7E8-36AA8A211C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4B0030-4D9B-DA8E-738A-1E0EC4DF43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C34D9F-76A5-F1BD-9AE2-F880669C9A5F}"/>
              </a:ext>
            </a:extLst>
          </p:cNvPr>
          <p:cNvSpPr>
            <a:spLocks noGrp="1"/>
          </p:cNvSpPr>
          <p:nvPr>
            <p:ph type="dt" sz="half" idx="10"/>
          </p:nvPr>
        </p:nvSpPr>
        <p:spPr/>
        <p:txBody>
          <a:bodyPr/>
          <a:lstStyle/>
          <a:p>
            <a:fld id="{FBC4BE76-D0AB-45EB-8CF4-0A084D142A10}" type="datetimeFigureOut">
              <a:rPr lang="en-GB" smtClean="0"/>
              <a:t>11/12/2024</a:t>
            </a:fld>
            <a:endParaRPr lang="en-GB"/>
          </a:p>
        </p:txBody>
      </p:sp>
      <p:sp>
        <p:nvSpPr>
          <p:cNvPr id="5" name="Footer Placeholder 4">
            <a:extLst>
              <a:ext uri="{FF2B5EF4-FFF2-40B4-BE49-F238E27FC236}">
                <a16:creationId xmlns:a16="http://schemas.microsoft.com/office/drawing/2014/main" id="{5AFC1ECC-027F-A0E7-B332-4CEF56CB1D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4616CD-B717-8EF8-EF26-D813372D355A}"/>
              </a:ext>
            </a:extLst>
          </p:cNvPr>
          <p:cNvSpPr>
            <a:spLocks noGrp="1"/>
          </p:cNvSpPr>
          <p:nvPr>
            <p:ph type="sldNum" sz="quarter" idx="12"/>
          </p:nvPr>
        </p:nvSpPr>
        <p:spPr/>
        <p:txBody>
          <a:bodyPr/>
          <a:lstStyle/>
          <a:p>
            <a:fld id="{E008640E-9D94-41FC-81E6-225FF159056E}" type="slidenum">
              <a:rPr lang="en-GB" smtClean="0"/>
              <a:t>‹#›</a:t>
            </a:fld>
            <a:endParaRPr lang="en-GB"/>
          </a:p>
        </p:txBody>
      </p:sp>
    </p:spTree>
    <p:extLst>
      <p:ext uri="{BB962C8B-B14F-4D97-AF65-F5344CB8AC3E}">
        <p14:creationId xmlns:p14="http://schemas.microsoft.com/office/powerpoint/2010/main" val="274183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D216F2-B167-C102-E421-5D85D696BEF1}"/>
              </a:ext>
            </a:extLst>
          </p:cNvPr>
          <p:cNvSpPr>
            <a:spLocks noGrp="1"/>
          </p:cNvSpPr>
          <p:nvPr>
            <p:ph type="dt" sz="half" idx="10"/>
          </p:nvPr>
        </p:nvSpPr>
        <p:spPr/>
        <p:txBody>
          <a:bodyPr/>
          <a:lstStyle/>
          <a:p>
            <a:fld id="{AC55AA03-42D3-46FD-B7CD-0F5D727F4D1C}" type="datetimeFigureOut">
              <a:rPr lang="en-GB" smtClean="0"/>
              <a:t>11/12/2024</a:t>
            </a:fld>
            <a:endParaRPr lang="en-GB"/>
          </a:p>
        </p:txBody>
      </p:sp>
      <p:sp>
        <p:nvSpPr>
          <p:cNvPr id="3" name="Footer Placeholder 2">
            <a:extLst>
              <a:ext uri="{FF2B5EF4-FFF2-40B4-BE49-F238E27FC236}">
                <a16:creationId xmlns:a16="http://schemas.microsoft.com/office/drawing/2014/main" id="{FE284E38-078B-CF54-848C-A78FA212E4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F791E5D-6498-23BD-E54A-75C8C2B1DC9F}"/>
              </a:ext>
            </a:extLst>
          </p:cNvPr>
          <p:cNvSpPr>
            <a:spLocks noGrp="1"/>
          </p:cNvSpPr>
          <p:nvPr>
            <p:ph type="sldNum" sz="quarter" idx="12"/>
          </p:nvPr>
        </p:nvSpPr>
        <p:spPr/>
        <p:txBody>
          <a:bodyPr/>
          <a:lstStyle/>
          <a:p>
            <a:fld id="{5AFB7252-8834-4269-B56E-F3D7793434E1}" type="slidenum">
              <a:rPr lang="en-GB" smtClean="0"/>
              <a:t>‹#›</a:t>
            </a:fld>
            <a:endParaRPr lang="en-GB"/>
          </a:p>
        </p:txBody>
      </p:sp>
    </p:spTree>
    <p:extLst>
      <p:ext uri="{BB962C8B-B14F-4D97-AF65-F5344CB8AC3E}">
        <p14:creationId xmlns:p14="http://schemas.microsoft.com/office/powerpoint/2010/main" val="1698470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4479-4252-5214-B3EC-683BF868DA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2691AE3-C635-DCAD-AF2B-C7BA112645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476ADB5-D7D5-D518-6FA1-970E33097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DC9E096-58F8-C45C-CB35-5B0FED66D39F}"/>
              </a:ext>
            </a:extLst>
          </p:cNvPr>
          <p:cNvSpPr>
            <a:spLocks noGrp="1"/>
          </p:cNvSpPr>
          <p:nvPr>
            <p:ph type="dt" sz="half" idx="10"/>
          </p:nvPr>
        </p:nvSpPr>
        <p:spPr/>
        <p:txBody>
          <a:bodyPr/>
          <a:lstStyle/>
          <a:p>
            <a:fld id="{AC55AA03-42D3-46FD-B7CD-0F5D727F4D1C}" type="datetimeFigureOut">
              <a:rPr lang="en-GB" smtClean="0"/>
              <a:t>11/12/2024</a:t>
            </a:fld>
            <a:endParaRPr lang="en-GB"/>
          </a:p>
        </p:txBody>
      </p:sp>
      <p:sp>
        <p:nvSpPr>
          <p:cNvPr id="6" name="Footer Placeholder 5">
            <a:extLst>
              <a:ext uri="{FF2B5EF4-FFF2-40B4-BE49-F238E27FC236}">
                <a16:creationId xmlns:a16="http://schemas.microsoft.com/office/drawing/2014/main" id="{3CADD5E7-2413-5A01-A659-CF5CBF6976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CB7B1C-8B3A-E52D-CFB9-45CA29FCE3EA}"/>
              </a:ext>
            </a:extLst>
          </p:cNvPr>
          <p:cNvSpPr>
            <a:spLocks noGrp="1"/>
          </p:cNvSpPr>
          <p:nvPr>
            <p:ph type="sldNum" sz="quarter" idx="12"/>
          </p:nvPr>
        </p:nvSpPr>
        <p:spPr/>
        <p:txBody>
          <a:bodyPr/>
          <a:lstStyle/>
          <a:p>
            <a:fld id="{5AFB7252-8834-4269-B56E-F3D7793434E1}" type="slidenum">
              <a:rPr lang="en-GB" smtClean="0"/>
              <a:t>‹#›</a:t>
            </a:fld>
            <a:endParaRPr lang="en-GB"/>
          </a:p>
        </p:txBody>
      </p:sp>
    </p:spTree>
    <p:extLst>
      <p:ext uri="{BB962C8B-B14F-4D97-AF65-F5344CB8AC3E}">
        <p14:creationId xmlns:p14="http://schemas.microsoft.com/office/powerpoint/2010/main" val="392342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5FD0-3E84-7D87-B21A-19A4E95D5CB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C1A216E-A648-5F12-492E-6203F28D04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68EE85-CA59-5973-1B41-C84D19518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C088405-D9A1-4A7D-D98F-5BF596BA7E13}"/>
              </a:ext>
            </a:extLst>
          </p:cNvPr>
          <p:cNvSpPr>
            <a:spLocks noGrp="1"/>
          </p:cNvSpPr>
          <p:nvPr>
            <p:ph type="dt" sz="half" idx="10"/>
          </p:nvPr>
        </p:nvSpPr>
        <p:spPr/>
        <p:txBody>
          <a:bodyPr/>
          <a:lstStyle/>
          <a:p>
            <a:fld id="{AC55AA03-42D3-46FD-B7CD-0F5D727F4D1C}" type="datetimeFigureOut">
              <a:rPr lang="en-GB" smtClean="0"/>
              <a:t>11/12/2024</a:t>
            </a:fld>
            <a:endParaRPr lang="en-GB"/>
          </a:p>
        </p:txBody>
      </p:sp>
      <p:sp>
        <p:nvSpPr>
          <p:cNvPr id="6" name="Footer Placeholder 5">
            <a:extLst>
              <a:ext uri="{FF2B5EF4-FFF2-40B4-BE49-F238E27FC236}">
                <a16:creationId xmlns:a16="http://schemas.microsoft.com/office/drawing/2014/main" id="{330DC861-B0A5-786F-2E1D-E0879995DE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754536-347D-6904-90B4-6E0F63586AA4}"/>
              </a:ext>
            </a:extLst>
          </p:cNvPr>
          <p:cNvSpPr>
            <a:spLocks noGrp="1"/>
          </p:cNvSpPr>
          <p:nvPr>
            <p:ph type="sldNum" sz="quarter" idx="12"/>
          </p:nvPr>
        </p:nvSpPr>
        <p:spPr/>
        <p:txBody>
          <a:bodyPr/>
          <a:lstStyle/>
          <a:p>
            <a:fld id="{5AFB7252-8834-4269-B56E-F3D7793434E1}" type="slidenum">
              <a:rPr lang="en-GB" smtClean="0"/>
              <a:t>‹#›</a:t>
            </a:fld>
            <a:endParaRPr lang="en-GB"/>
          </a:p>
        </p:txBody>
      </p:sp>
    </p:spTree>
    <p:extLst>
      <p:ext uri="{BB962C8B-B14F-4D97-AF65-F5344CB8AC3E}">
        <p14:creationId xmlns:p14="http://schemas.microsoft.com/office/powerpoint/2010/main" val="2131227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8.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1.sv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10.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9.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34B601-56E5-1C67-B76F-9A147BB7C9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AFDC9F2-75DD-59C8-D33E-D6D98EFFB9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B924871-86C7-81F9-BBD2-904458141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5AA03-42D3-46FD-B7CD-0F5D727F4D1C}" type="datetimeFigureOut">
              <a:rPr lang="en-GB" smtClean="0"/>
              <a:t>11/12/2024</a:t>
            </a:fld>
            <a:endParaRPr lang="en-GB"/>
          </a:p>
        </p:txBody>
      </p:sp>
      <p:sp>
        <p:nvSpPr>
          <p:cNvPr id="5" name="Footer Placeholder 4">
            <a:extLst>
              <a:ext uri="{FF2B5EF4-FFF2-40B4-BE49-F238E27FC236}">
                <a16:creationId xmlns:a16="http://schemas.microsoft.com/office/drawing/2014/main" id="{0F2C1156-FC37-1749-1974-90883E59F0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6388A28-DD56-9A20-1E01-FF13F9936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B7252-8834-4269-B56E-F3D7793434E1}" type="slidenum">
              <a:rPr lang="en-GB" smtClean="0"/>
              <a:t>‹#›</a:t>
            </a:fld>
            <a:endParaRPr lang="en-GB"/>
          </a:p>
        </p:txBody>
      </p:sp>
    </p:spTree>
    <p:extLst>
      <p:ext uri="{BB962C8B-B14F-4D97-AF65-F5344CB8AC3E}">
        <p14:creationId xmlns:p14="http://schemas.microsoft.com/office/powerpoint/2010/main" val="2231647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C1683-584C-45A1-B3E5-C127D18E3F8B}"/>
              </a:ext>
            </a:extLst>
          </p:cNvPr>
          <p:cNvSpPr>
            <a:spLocks noGrp="1"/>
          </p:cNvSpPr>
          <p:nvPr>
            <p:ph type="title"/>
          </p:nvPr>
        </p:nvSpPr>
        <p:spPr>
          <a:xfrm>
            <a:off x="838200" y="295111"/>
            <a:ext cx="9144000" cy="857412"/>
          </a:xfrm>
          <a:prstGeom prst="rect">
            <a:avLst/>
          </a:prstGeom>
        </p:spPr>
        <p:txBody>
          <a:bodyPr vert="horz" lIns="91440" tIns="45720" rIns="91440" bIns="45720" rtlCol="0" anchor="ctr">
            <a:normAutofit/>
          </a:bodyPr>
          <a:lstStyle/>
          <a:p>
            <a:r>
              <a:rPr lang="en-US" dirty="0"/>
              <a:t>Click to edit title style</a:t>
            </a:r>
            <a:endParaRPr lang="en-GB" dirty="0"/>
          </a:p>
        </p:txBody>
      </p:sp>
      <p:sp>
        <p:nvSpPr>
          <p:cNvPr id="3" name="Text Placeholder 2">
            <a:extLst>
              <a:ext uri="{FF2B5EF4-FFF2-40B4-BE49-F238E27FC236}">
                <a16:creationId xmlns:a16="http://schemas.microsoft.com/office/drawing/2014/main" id="{828428E7-52F7-484A-BA0A-FB6AB835978F}"/>
              </a:ext>
            </a:extLst>
          </p:cNvPr>
          <p:cNvSpPr>
            <a:spLocks noGrp="1"/>
          </p:cNvSpPr>
          <p:nvPr>
            <p:ph type="body" idx="1"/>
          </p:nvPr>
        </p:nvSpPr>
        <p:spPr>
          <a:xfrm>
            <a:off x="838200" y="1489166"/>
            <a:ext cx="10515600" cy="4687797"/>
          </a:xfrm>
          <a:prstGeom prst="rect">
            <a:avLst/>
          </a:prstGeom>
        </p:spPr>
        <p:txBody>
          <a:bodyPr vert="horz" lIns="91440" tIns="45720" rIns="91440" bIns="45720" rtlCol="0">
            <a:normAutofit/>
          </a:body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E50EA05-209C-49CB-9A50-AAA72F43C4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90B00-43A1-4800-9CA1-5C06383ACA23}" type="datetimeFigureOut">
              <a:rPr lang="en-GB" smtClean="0"/>
              <a:t>11/12/2024</a:t>
            </a:fld>
            <a:endParaRPr lang="en-GB"/>
          </a:p>
        </p:txBody>
      </p:sp>
      <p:sp>
        <p:nvSpPr>
          <p:cNvPr id="5" name="Footer Placeholder 4">
            <a:extLst>
              <a:ext uri="{FF2B5EF4-FFF2-40B4-BE49-F238E27FC236}">
                <a16:creationId xmlns:a16="http://schemas.microsoft.com/office/drawing/2014/main" id="{709DBB71-EB01-49CE-8D59-E5AE89EB18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E354F7-1311-4975-8570-8355124A4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9545-EDCE-4AFD-A704-488F3ECE6BF4}" type="slidenum">
              <a:rPr lang="en-GB" smtClean="0"/>
              <a:t>‹#›</a:t>
            </a:fld>
            <a:endParaRPr lang="en-GB"/>
          </a:p>
        </p:txBody>
      </p:sp>
      <p:grpSp>
        <p:nvGrpSpPr>
          <p:cNvPr id="15" name="Group 14">
            <a:extLst>
              <a:ext uri="{FF2B5EF4-FFF2-40B4-BE49-F238E27FC236}">
                <a16:creationId xmlns:a16="http://schemas.microsoft.com/office/drawing/2014/main" id="{34E498B5-2164-434D-95C3-DA09852A78F5}"/>
              </a:ext>
            </a:extLst>
          </p:cNvPr>
          <p:cNvGrpSpPr/>
          <p:nvPr userDrawn="1"/>
        </p:nvGrpSpPr>
        <p:grpSpPr>
          <a:xfrm>
            <a:off x="0" y="1489166"/>
            <a:ext cx="535577" cy="4428000"/>
            <a:chOff x="0" y="1489166"/>
            <a:chExt cx="535577" cy="4410000"/>
          </a:xfrm>
        </p:grpSpPr>
        <p:sp>
          <p:nvSpPr>
            <p:cNvPr id="9" name="Rectangle 8">
              <a:extLst>
                <a:ext uri="{FF2B5EF4-FFF2-40B4-BE49-F238E27FC236}">
                  <a16:creationId xmlns:a16="http://schemas.microsoft.com/office/drawing/2014/main" id="{B83A3D17-DEE4-4144-9724-1DDF908B1E6B}"/>
                </a:ext>
              </a:extLst>
            </p:cNvPr>
            <p:cNvSpPr/>
            <p:nvPr userDrawn="1"/>
          </p:nvSpPr>
          <p:spPr>
            <a:xfrm>
              <a:off x="0" y="1489166"/>
              <a:ext cx="535577" cy="2520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E7990"/>
                </a:solidFill>
              </a:endParaRPr>
            </a:p>
          </p:txBody>
        </p:sp>
        <p:sp>
          <p:nvSpPr>
            <p:cNvPr id="10" name="Rectangle 9">
              <a:extLst>
                <a:ext uri="{FF2B5EF4-FFF2-40B4-BE49-F238E27FC236}">
                  <a16:creationId xmlns:a16="http://schemas.microsoft.com/office/drawing/2014/main" id="{67ED6388-7515-4DC6-ADBD-F5B314C1A9DC}"/>
                </a:ext>
              </a:extLst>
            </p:cNvPr>
            <p:cNvSpPr/>
            <p:nvPr userDrawn="1"/>
          </p:nvSpPr>
          <p:spPr>
            <a:xfrm>
              <a:off x="0" y="4009166"/>
              <a:ext cx="535577" cy="1260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D5FC571-5E14-4A0C-AE85-878AA181AEAE}"/>
                </a:ext>
              </a:extLst>
            </p:cNvPr>
            <p:cNvSpPr/>
            <p:nvPr userDrawn="1"/>
          </p:nvSpPr>
          <p:spPr>
            <a:xfrm>
              <a:off x="0" y="5269166"/>
              <a:ext cx="535577" cy="630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descr="Text&#10;&#10;Description automatically generated">
            <a:extLst>
              <a:ext uri="{FF2B5EF4-FFF2-40B4-BE49-F238E27FC236}">
                <a16:creationId xmlns:a16="http://schemas.microsoft.com/office/drawing/2014/main" id="{1869109E-E0F3-4249-9462-BFB201B225F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55058" y="206098"/>
            <a:ext cx="2103681" cy="1015998"/>
          </a:xfrm>
          <a:prstGeom prst="rect">
            <a:avLst/>
          </a:prstGeom>
        </p:spPr>
      </p:pic>
    </p:spTree>
    <p:extLst>
      <p:ext uri="{BB962C8B-B14F-4D97-AF65-F5344CB8AC3E}">
        <p14:creationId xmlns:p14="http://schemas.microsoft.com/office/powerpoint/2010/main" val="4226303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b="1" kern="1200">
          <a:solidFill>
            <a:srgbClr val="89CBBC"/>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0626F"/>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0626F"/>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0626F"/>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blue and white background&#10;&#10;Description automatically generated">
            <a:extLst>
              <a:ext uri="{FF2B5EF4-FFF2-40B4-BE49-F238E27FC236}">
                <a16:creationId xmlns:a16="http://schemas.microsoft.com/office/drawing/2014/main" id="{0EBBD658-813D-6CBC-3334-1E47A9E427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DF7CA58-0BD1-5B22-5F80-3830B6291F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A0438BC-5DF0-245A-2734-5D50E04833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0C8A6A-C0E5-9C0D-4CB6-64EF16732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baseline="0">
                <a:solidFill>
                  <a:srgbClr val="EB008B"/>
                </a:solidFill>
              </a:defRPr>
            </a:lvl1pPr>
          </a:lstStyle>
          <a:p>
            <a:fld id="{300A3516-D1D1-48F8-95A5-ADB2208C497F}" type="datetimeFigureOut">
              <a:rPr lang="en-GB" smtClean="0"/>
              <a:pPr/>
              <a:t>11/12/2024</a:t>
            </a:fld>
            <a:endParaRPr lang="en-GB" dirty="0"/>
          </a:p>
        </p:txBody>
      </p:sp>
      <p:sp>
        <p:nvSpPr>
          <p:cNvPr id="5" name="Footer Placeholder 4">
            <a:extLst>
              <a:ext uri="{FF2B5EF4-FFF2-40B4-BE49-F238E27FC236}">
                <a16:creationId xmlns:a16="http://schemas.microsoft.com/office/drawing/2014/main" id="{578504F3-0D95-9269-38AC-599E9AB6AF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baseline="0">
                <a:solidFill>
                  <a:srgbClr val="EB008B"/>
                </a:solidFill>
              </a:defRPr>
            </a:lvl1pPr>
          </a:lstStyle>
          <a:p>
            <a:endParaRPr lang="en-GB" dirty="0"/>
          </a:p>
        </p:txBody>
      </p:sp>
    </p:spTree>
    <p:extLst>
      <p:ext uri="{BB962C8B-B14F-4D97-AF65-F5344CB8AC3E}">
        <p14:creationId xmlns:p14="http://schemas.microsoft.com/office/powerpoint/2010/main" val="305511060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cap="all" baseline="0">
          <a:solidFill>
            <a:srgbClr val="262261"/>
          </a:solidFill>
          <a:latin typeface="Söhne Schmal Extrafett" panose="02060A060602060602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AC8BF2-34C5-0982-2BDD-E53E7DCA49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AAFF2AD-943A-5EAC-F32A-FF07674E15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59AC32C-0751-E106-D460-E848DECD00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6184AD3-9AC4-41E9-8213-2B944F5C6931}" type="datetimeFigureOut">
              <a:rPr lang="en-GB" smtClean="0"/>
              <a:t>11/12/2024</a:t>
            </a:fld>
            <a:endParaRPr lang="en-GB"/>
          </a:p>
        </p:txBody>
      </p:sp>
      <p:sp>
        <p:nvSpPr>
          <p:cNvPr id="5" name="Footer Placeholder 4">
            <a:extLst>
              <a:ext uri="{FF2B5EF4-FFF2-40B4-BE49-F238E27FC236}">
                <a16:creationId xmlns:a16="http://schemas.microsoft.com/office/drawing/2014/main" id="{DD1E1CEA-28A9-AC62-7824-2D9B90F625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6C6DAF4-CEE6-3042-FC33-894E29E3A2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E3CB86-14FB-4C1E-A3BA-6FE4BBA2C59B}" type="slidenum">
              <a:rPr lang="en-GB" smtClean="0"/>
              <a:t>‹#›</a:t>
            </a:fld>
            <a:endParaRPr lang="en-GB"/>
          </a:p>
        </p:txBody>
      </p:sp>
    </p:spTree>
    <p:extLst>
      <p:ext uri="{BB962C8B-B14F-4D97-AF65-F5344CB8AC3E}">
        <p14:creationId xmlns:p14="http://schemas.microsoft.com/office/powerpoint/2010/main" val="120967295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7AD2D-0A33-A44B-AB3A-1F4DE14184AB}"/>
              </a:ext>
            </a:extLst>
          </p:cNvPr>
          <p:cNvSpPr>
            <a:spLocks noGrp="1"/>
          </p:cNvSpPr>
          <p:nvPr>
            <p:ph type="title"/>
          </p:nvPr>
        </p:nvSpPr>
        <p:spPr>
          <a:xfrm>
            <a:off x="838200" y="602428"/>
            <a:ext cx="10515600" cy="108826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F0B30D1-17B0-B146-ADA8-C1910FE730BD}"/>
              </a:ext>
            </a:extLst>
          </p:cNvPr>
          <p:cNvSpPr>
            <a:spLocks noGrp="1"/>
          </p:cNvSpPr>
          <p:nvPr>
            <p:ph type="body" idx="1"/>
          </p:nvPr>
        </p:nvSpPr>
        <p:spPr>
          <a:xfrm>
            <a:off x="838200" y="1893345"/>
            <a:ext cx="10515600" cy="415245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grpSp>
        <p:nvGrpSpPr>
          <p:cNvPr id="18" name="Group 17">
            <a:extLst>
              <a:ext uri="{FF2B5EF4-FFF2-40B4-BE49-F238E27FC236}">
                <a16:creationId xmlns:a16="http://schemas.microsoft.com/office/drawing/2014/main" id="{E33CDA2E-2F08-424E-993B-4EEE00B70C48}"/>
              </a:ext>
            </a:extLst>
          </p:cNvPr>
          <p:cNvGrpSpPr/>
          <p:nvPr userDrawn="1"/>
        </p:nvGrpSpPr>
        <p:grpSpPr>
          <a:xfrm>
            <a:off x="838200" y="6045798"/>
            <a:ext cx="10521875" cy="703478"/>
            <a:chOff x="838200" y="6045798"/>
            <a:chExt cx="10521875" cy="703478"/>
          </a:xfrm>
          <a:solidFill>
            <a:srgbClr val="FFFFFF"/>
          </a:solidFill>
        </p:grpSpPr>
        <p:cxnSp>
          <p:nvCxnSpPr>
            <p:cNvPr id="8" name="Straight Connector 7">
              <a:extLst>
                <a:ext uri="{FF2B5EF4-FFF2-40B4-BE49-F238E27FC236}">
                  <a16:creationId xmlns:a16="http://schemas.microsoft.com/office/drawing/2014/main" id="{5CB730D5-D3DA-8643-B992-703866C90DC0}"/>
                </a:ext>
              </a:extLst>
            </p:cNvPr>
            <p:cNvCxnSpPr>
              <a:cxnSpLocks/>
            </p:cNvCxnSpPr>
            <p:nvPr userDrawn="1"/>
          </p:nvCxnSpPr>
          <p:spPr>
            <a:xfrm>
              <a:off x="838200"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DD80CFA-AF7A-1F4D-A651-CD14B14170CA}"/>
                </a:ext>
              </a:extLst>
            </p:cNvPr>
            <p:cNvCxnSpPr>
              <a:cxnSpLocks/>
            </p:cNvCxnSpPr>
            <p:nvPr userDrawn="1"/>
          </p:nvCxnSpPr>
          <p:spPr>
            <a:xfrm>
              <a:off x="6679602"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D1D0D0BF-1EF9-E94C-B06D-1FC592E7C427}"/>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5700712" y="6045798"/>
              <a:ext cx="790576" cy="703478"/>
            </a:xfrm>
            <a:prstGeom prst="rect">
              <a:avLst/>
            </a:prstGeom>
          </p:spPr>
        </p:pic>
      </p:grpSp>
      <p:cxnSp>
        <p:nvCxnSpPr>
          <p:cNvPr id="14" name="Straight Connector 13">
            <a:extLst>
              <a:ext uri="{FF2B5EF4-FFF2-40B4-BE49-F238E27FC236}">
                <a16:creationId xmlns:a16="http://schemas.microsoft.com/office/drawing/2014/main" id="{3BBA9F20-F41C-D84C-A5CF-F38A21CCD6E1}"/>
              </a:ext>
            </a:extLst>
          </p:cNvPr>
          <p:cNvCxnSpPr>
            <a:cxnSpLocks/>
          </p:cNvCxnSpPr>
          <p:nvPr userDrawn="1"/>
        </p:nvCxnSpPr>
        <p:spPr>
          <a:xfrm>
            <a:off x="838200" y="505461"/>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869229"/>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txStyles>
    <p:titleStyle>
      <a:lvl1pPr algn="l" defTabSz="914400" rtl="0" eaLnBrk="1" latinLnBrk="0" hangingPunct="1">
        <a:lnSpc>
          <a:spcPct val="90000"/>
        </a:lnSpc>
        <a:spcBef>
          <a:spcPct val="0"/>
        </a:spcBef>
        <a:buNone/>
        <a:defRPr sz="3200" b="1" kern="1200" spc="-50" baseline="0">
          <a:solidFill>
            <a:schemeClr val="accent4"/>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25000"/>
        </a:lnSpc>
        <a:spcBef>
          <a:spcPts val="1000"/>
        </a:spcBef>
        <a:buClr>
          <a:schemeClr val="accent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5000"/>
        </a:lnSpc>
        <a:spcBef>
          <a:spcPts val="500"/>
        </a:spcBef>
        <a:buClr>
          <a:schemeClr val="accent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5000"/>
        </a:lnSpc>
        <a:spcBef>
          <a:spcPts val="500"/>
        </a:spcBef>
        <a:buClr>
          <a:schemeClr val="accent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5000"/>
        </a:lnSpc>
        <a:spcBef>
          <a:spcPts val="500"/>
        </a:spcBef>
        <a:buClr>
          <a:schemeClr val="accent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5000"/>
        </a:lnSpc>
        <a:spcBef>
          <a:spcPts val="500"/>
        </a:spcBef>
        <a:buClr>
          <a:schemeClr val="accent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568F72-C8C0-3662-BC3A-28D5FD35E1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F23C1B-36A4-0EB3-40FA-52B77377C3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24E0A4-49DC-644A-5BAA-3CFF06C374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BC4BE76-D0AB-45EB-8CF4-0A084D142A10}" type="datetimeFigureOut">
              <a:rPr lang="en-GB" smtClean="0"/>
              <a:t>11/12/2024</a:t>
            </a:fld>
            <a:endParaRPr lang="en-GB"/>
          </a:p>
        </p:txBody>
      </p:sp>
      <p:sp>
        <p:nvSpPr>
          <p:cNvPr id="5" name="Footer Placeholder 4">
            <a:extLst>
              <a:ext uri="{FF2B5EF4-FFF2-40B4-BE49-F238E27FC236}">
                <a16:creationId xmlns:a16="http://schemas.microsoft.com/office/drawing/2014/main" id="{251A404D-6251-520D-EE2A-5B0278A85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D9E56FF-A825-CA2B-945B-C00CE5E92A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8640E-9D94-41FC-81E6-225FF159056E}" type="slidenum">
              <a:rPr lang="en-GB" smtClean="0"/>
              <a:t>‹#›</a:t>
            </a:fld>
            <a:endParaRPr lang="en-GB"/>
          </a:p>
        </p:txBody>
      </p:sp>
    </p:spTree>
    <p:extLst>
      <p:ext uri="{BB962C8B-B14F-4D97-AF65-F5344CB8AC3E}">
        <p14:creationId xmlns:p14="http://schemas.microsoft.com/office/powerpoint/2010/main" val="174820290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1.xml"/><Relationship Id="rId5" Type="http://schemas.openxmlformats.org/officeDocument/2006/relationships/image" Target="../media/image30.jp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53.xml"/><Relationship Id="rId5" Type="http://schemas.openxmlformats.org/officeDocument/2006/relationships/image" Target="../media/image51.jpe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53.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53.xml"/><Relationship Id="rId5" Type="http://schemas.openxmlformats.org/officeDocument/2006/relationships/image" Target="../media/image50.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53.xml"/><Relationship Id="rId5" Type="http://schemas.openxmlformats.org/officeDocument/2006/relationships/image" Target="../media/image65.jpe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8" Type="http://schemas.openxmlformats.org/officeDocument/2006/relationships/hyperlink" Target="https://climateoutreach.org/britain-talks-climate/" TargetMode="External"/><Relationship Id="rId3" Type="http://schemas.openxmlformats.org/officeDocument/2006/relationships/image" Target="../media/image73.png"/><Relationship Id="rId7" Type="http://schemas.openxmlformats.org/officeDocument/2006/relationships/hyperlink" Target="https://seven-segments.cse.org.uk/" TargetMode="External"/><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53.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53.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3.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53.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53.xml"/><Relationship Id="rId5" Type="http://schemas.openxmlformats.org/officeDocument/2006/relationships/hyperlink" Target="http://www.cse.org.uk/" TargetMode="Externa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hyperlink" Target="http://www.swnetzerohub.org.uk/" TargetMode="External"/><Relationship Id="rId7" Type="http://schemas.openxmlformats.org/officeDocument/2006/relationships/image" Target="../media/image81.emf"/><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80.emf"/><Relationship Id="rId5" Type="http://schemas.openxmlformats.org/officeDocument/2006/relationships/hyperlink" Target="https://www.linkedin.com/company/69760253/admin/dashboard/" TargetMode="External"/><Relationship Id="rId4" Type="http://schemas.openxmlformats.org/officeDocument/2006/relationships/hyperlink" Target="mailto:swnetzerohub@westofengland-ca.gov.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plymouthenergycommunity.com/about/news/understanding-retrofit-clients" TargetMode="External"/><Relationship Id="rId1" Type="http://schemas.openxmlformats.org/officeDocument/2006/relationships/slideLayout" Target="../slideLayouts/slideLayout21.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9927-0620-406F-9D1A-2F4798909842}"/>
              </a:ext>
            </a:extLst>
          </p:cNvPr>
          <p:cNvSpPr>
            <a:spLocks noGrp="1"/>
          </p:cNvSpPr>
          <p:nvPr>
            <p:ph type="ctrTitle"/>
          </p:nvPr>
        </p:nvSpPr>
        <p:spPr/>
        <p:txBody>
          <a:bodyPr/>
          <a:lstStyle/>
          <a:p>
            <a:pPr algn="ctr"/>
            <a:r>
              <a:rPr lang="en-US" sz="4400" dirty="0">
                <a:latin typeface="Roboto"/>
                <a:ea typeface="Roboto"/>
                <a:cs typeface="Roboto"/>
              </a:rPr>
              <a:t>Innovations in Retrofit: Engagement and Communication</a:t>
            </a:r>
            <a:endParaRPr lang="en-GB" sz="4400" dirty="0"/>
          </a:p>
        </p:txBody>
      </p:sp>
    </p:spTree>
    <p:extLst>
      <p:ext uri="{BB962C8B-B14F-4D97-AF65-F5344CB8AC3E}">
        <p14:creationId xmlns:p14="http://schemas.microsoft.com/office/powerpoint/2010/main" val="3330381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9891-2D45-FD0E-0304-87CB32568B40}"/>
              </a:ext>
            </a:extLst>
          </p:cNvPr>
          <p:cNvSpPr>
            <a:spLocks noGrp="1"/>
          </p:cNvSpPr>
          <p:nvPr>
            <p:ph type="title"/>
          </p:nvPr>
        </p:nvSpPr>
        <p:spPr/>
        <p:txBody>
          <a:bodyPr/>
          <a:lstStyle/>
          <a:p>
            <a:r>
              <a:rPr lang="en-US" dirty="0"/>
              <a:t>Engagement - socials</a:t>
            </a:r>
            <a:endParaRPr lang="en-GB" dirty="0"/>
          </a:p>
        </p:txBody>
      </p:sp>
      <p:pic>
        <p:nvPicPr>
          <p:cNvPr id="5" name="Content Placeholder 4" descr="A person and person smiling for a picture&#10;&#10;Description automatically generated">
            <a:extLst>
              <a:ext uri="{FF2B5EF4-FFF2-40B4-BE49-F238E27FC236}">
                <a16:creationId xmlns:a16="http://schemas.microsoft.com/office/drawing/2014/main" id="{77B4BCE0-7746-BF10-4DB8-DC61716BB3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487496"/>
            <a:ext cx="1355827" cy="2212139"/>
          </a:xfrm>
        </p:spPr>
      </p:pic>
      <p:pic>
        <p:nvPicPr>
          <p:cNvPr id="7" name="Picture 6" descr="A screenshot of a graph&#10;&#10;Description automatically generated">
            <a:extLst>
              <a:ext uri="{FF2B5EF4-FFF2-40B4-BE49-F238E27FC236}">
                <a16:creationId xmlns:a16="http://schemas.microsoft.com/office/drawing/2014/main" id="{ED97BD45-79CB-5C18-C39D-F50A7C89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0989" y="1487497"/>
            <a:ext cx="3943378" cy="2212139"/>
          </a:xfrm>
          <a:prstGeom prst="rect">
            <a:avLst/>
          </a:prstGeom>
        </p:spPr>
      </p:pic>
      <p:pic>
        <p:nvPicPr>
          <p:cNvPr id="9" name="Picture 8" descr="A graph of a person with a number of points&#10;&#10;Description automatically generated with medium confidence">
            <a:extLst>
              <a:ext uri="{FF2B5EF4-FFF2-40B4-BE49-F238E27FC236}">
                <a16:creationId xmlns:a16="http://schemas.microsoft.com/office/drawing/2014/main" id="{6C95B8A6-E008-A377-DF75-6120B2EB1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989" y="3970223"/>
            <a:ext cx="3943378" cy="2319299"/>
          </a:xfrm>
          <a:prstGeom prst="rect">
            <a:avLst/>
          </a:prstGeom>
        </p:spPr>
      </p:pic>
      <p:sp>
        <p:nvSpPr>
          <p:cNvPr id="10" name="TextBox 9">
            <a:extLst>
              <a:ext uri="{FF2B5EF4-FFF2-40B4-BE49-F238E27FC236}">
                <a16:creationId xmlns:a16="http://schemas.microsoft.com/office/drawing/2014/main" id="{BC7784FD-0A3D-5015-03C3-99D5F27DD74F}"/>
              </a:ext>
            </a:extLst>
          </p:cNvPr>
          <p:cNvSpPr txBox="1"/>
          <p:nvPr/>
        </p:nvSpPr>
        <p:spPr>
          <a:xfrm>
            <a:off x="838200" y="2914805"/>
            <a:ext cx="46771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Video based content – reels on Facebook and Instagram, engaging a younger audience. But work to do here!</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43A1160-EA01-407B-A1C4-C822C4976274}"/>
              </a:ext>
            </a:extLst>
          </p:cNvPr>
          <p:cNvSpPr txBox="1"/>
          <p:nvPr/>
        </p:nvSpPr>
        <p:spPr>
          <a:xfrm>
            <a:off x="6096000" y="998190"/>
            <a:ext cx="46771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Video Reel:</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descr="A group of people in a room&#10;&#10;Description automatically generated">
            <a:extLst>
              <a:ext uri="{FF2B5EF4-FFF2-40B4-BE49-F238E27FC236}">
                <a16:creationId xmlns:a16="http://schemas.microsoft.com/office/drawing/2014/main" id="{E13E1442-0D55-1820-802F-6B5E25E2DBA6}"/>
              </a:ext>
            </a:extLst>
          </p:cNvPr>
          <p:cNvPicPr>
            <a:picLocks noChangeAspect="1"/>
          </p:cNvPicPr>
          <p:nvPr/>
        </p:nvPicPr>
        <p:blipFill>
          <a:blip r:embed="rId5">
            <a:extLst>
              <a:ext uri="{28A0092B-C50C-407E-A947-70E740481C1C}">
                <a14:useLocalDpi xmlns:a14="http://schemas.microsoft.com/office/drawing/2010/main" val="0"/>
              </a:ext>
            </a:extLst>
          </a:blip>
          <a:srcRect r="21786"/>
          <a:stretch/>
        </p:blipFill>
        <p:spPr>
          <a:xfrm>
            <a:off x="6096000" y="4247222"/>
            <a:ext cx="1595535" cy="1147474"/>
          </a:xfrm>
          <a:prstGeom prst="rect">
            <a:avLst/>
          </a:prstGeom>
        </p:spPr>
      </p:pic>
      <p:sp>
        <p:nvSpPr>
          <p:cNvPr id="16" name="TextBox 15">
            <a:extLst>
              <a:ext uri="{FF2B5EF4-FFF2-40B4-BE49-F238E27FC236}">
                <a16:creationId xmlns:a16="http://schemas.microsoft.com/office/drawing/2014/main" id="{06451920-AE9C-820D-7A46-05E7D6E732F2}"/>
              </a:ext>
            </a:extLst>
          </p:cNvPr>
          <p:cNvSpPr txBox="1"/>
          <p:nvPr/>
        </p:nvSpPr>
        <p:spPr>
          <a:xfrm>
            <a:off x="5987143" y="3835599"/>
            <a:ext cx="46771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Photo post: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86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41041-03D7-FBA3-007D-87E33F9C01C5}"/>
              </a:ext>
            </a:extLst>
          </p:cNvPr>
          <p:cNvSpPr>
            <a:spLocks noGrp="1"/>
          </p:cNvSpPr>
          <p:nvPr>
            <p:ph type="title"/>
          </p:nvPr>
        </p:nvSpPr>
        <p:spPr/>
        <p:txBody>
          <a:bodyPr/>
          <a:lstStyle/>
          <a:p>
            <a:r>
              <a:rPr lang="en-US" dirty="0"/>
              <a:t>Engagement - events</a:t>
            </a:r>
            <a:endParaRPr lang="en-GB" dirty="0"/>
          </a:p>
        </p:txBody>
      </p:sp>
      <p:pic>
        <p:nvPicPr>
          <p:cNvPr id="5" name="Picture 4" descr="A group of people standing in a room&#10;&#10;Description automatically generated">
            <a:extLst>
              <a:ext uri="{FF2B5EF4-FFF2-40B4-BE49-F238E27FC236}">
                <a16:creationId xmlns:a16="http://schemas.microsoft.com/office/drawing/2014/main" id="{73593A58-3127-EC65-6A1B-1FAFF59ED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070" y="2360644"/>
            <a:ext cx="4201238" cy="3150929"/>
          </a:xfrm>
          <a:prstGeom prst="rect">
            <a:avLst/>
          </a:prstGeom>
        </p:spPr>
      </p:pic>
      <p:pic>
        <p:nvPicPr>
          <p:cNvPr id="7" name="Picture 6" descr="A group of men standing in front of a white board&#10;&#10;Description automatically generated">
            <a:extLst>
              <a:ext uri="{FF2B5EF4-FFF2-40B4-BE49-F238E27FC236}">
                <a16:creationId xmlns:a16="http://schemas.microsoft.com/office/drawing/2014/main" id="{D0C70B18-8FBC-3683-EEF9-250384E9F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664" y="2360644"/>
            <a:ext cx="4479641" cy="3359731"/>
          </a:xfrm>
          <a:prstGeom prst="rect">
            <a:avLst/>
          </a:prstGeom>
        </p:spPr>
      </p:pic>
      <p:sp>
        <p:nvSpPr>
          <p:cNvPr id="8" name="TextBox 7">
            <a:extLst>
              <a:ext uri="{FF2B5EF4-FFF2-40B4-BE49-F238E27FC236}">
                <a16:creationId xmlns:a16="http://schemas.microsoft.com/office/drawing/2014/main" id="{FD3D4787-2B36-212C-5524-9B8C980853ED}"/>
              </a:ext>
            </a:extLst>
          </p:cNvPr>
          <p:cNvSpPr txBox="1"/>
          <p:nvPr/>
        </p:nvSpPr>
        <p:spPr>
          <a:xfrm>
            <a:off x="905070" y="1689915"/>
            <a:ext cx="43947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Build it Live - Exeter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672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50D9B26-B474-C2DE-EC11-815503259DD6}"/>
              </a:ext>
            </a:extLst>
          </p:cNvPr>
          <p:cNvSpPr>
            <a:spLocks noGrp="1"/>
          </p:cNvSpPr>
          <p:nvPr>
            <p:ph type="title"/>
          </p:nvPr>
        </p:nvSpPr>
        <p:spPr>
          <a:xfrm>
            <a:off x="838199" y="537883"/>
            <a:ext cx="4783697" cy="1942810"/>
          </a:xfrm>
        </p:spPr>
        <p:txBody>
          <a:bodyPr anchor="b">
            <a:normAutofit/>
          </a:bodyPr>
          <a:lstStyle/>
          <a:p>
            <a:r>
              <a:rPr lang="en-GB" sz="4000"/>
              <a:t>Learning </a:t>
            </a:r>
            <a:r>
              <a:rPr lang="en-GB" sz="4000" dirty="0"/>
              <a:t>	</a:t>
            </a:r>
          </a:p>
        </p:txBody>
      </p:sp>
      <p:sp>
        <p:nvSpPr>
          <p:cNvPr id="3" name="Content Placeholder 2">
            <a:extLst>
              <a:ext uri="{FF2B5EF4-FFF2-40B4-BE49-F238E27FC236}">
                <a16:creationId xmlns:a16="http://schemas.microsoft.com/office/drawing/2014/main" id="{1C127E3C-9F4E-75DB-51B7-9B00944F97AF}"/>
              </a:ext>
            </a:extLst>
          </p:cNvPr>
          <p:cNvSpPr>
            <a:spLocks noGrp="1"/>
          </p:cNvSpPr>
          <p:nvPr>
            <p:ph idx="1"/>
          </p:nvPr>
        </p:nvSpPr>
        <p:spPr>
          <a:xfrm>
            <a:off x="838199" y="2686323"/>
            <a:ext cx="4783697" cy="3433583"/>
          </a:xfrm>
        </p:spPr>
        <p:txBody>
          <a:bodyPr>
            <a:normAutofit/>
          </a:bodyPr>
          <a:lstStyle/>
          <a:p>
            <a:r>
              <a:rPr lang="en-GB" sz="2000"/>
              <a:t>Evaluating the process</a:t>
            </a:r>
          </a:p>
          <a:p>
            <a:r>
              <a:rPr lang="en-GB" sz="2000"/>
              <a:t>What works well</a:t>
            </a:r>
          </a:p>
          <a:p>
            <a:r>
              <a:rPr lang="en-GB" sz="2000"/>
              <a:t>What can we change and adapt to improve the service and uptake of retrofit services? </a:t>
            </a:r>
          </a:p>
        </p:txBody>
      </p:sp>
      <p:pic>
        <p:nvPicPr>
          <p:cNvPr id="5" name="Picture 4">
            <a:extLst>
              <a:ext uri="{FF2B5EF4-FFF2-40B4-BE49-F238E27FC236}">
                <a16:creationId xmlns:a16="http://schemas.microsoft.com/office/drawing/2014/main" id="{73E21574-3C00-53F4-F287-B08AD42C6DCE}"/>
              </a:ext>
            </a:extLst>
          </p:cNvPr>
          <p:cNvPicPr>
            <a:picLocks noChangeAspect="1"/>
          </p:cNvPicPr>
          <p:nvPr/>
        </p:nvPicPr>
        <p:blipFill>
          <a:blip r:embed="rId2"/>
          <a:srcRect t="4877" b="341"/>
          <a:stretch/>
        </p:blipFill>
        <p:spPr>
          <a:xfrm>
            <a:off x="6639293" y="537882"/>
            <a:ext cx="4063636" cy="5582023"/>
          </a:xfrm>
          <a:prstGeom prst="rect">
            <a:avLst/>
          </a:prstGeom>
        </p:spPr>
      </p:pic>
      <p:pic>
        <p:nvPicPr>
          <p:cNvPr id="4" name="Picture 3">
            <a:extLst>
              <a:ext uri="{FF2B5EF4-FFF2-40B4-BE49-F238E27FC236}">
                <a16:creationId xmlns:a16="http://schemas.microsoft.com/office/drawing/2014/main" id="{023808C3-81C9-0BE0-4888-5868D37BF776}"/>
              </a:ext>
            </a:extLst>
          </p:cNvPr>
          <p:cNvPicPr>
            <a:picLocks noChangeAspect="1"/>
          </p:cNvPicPr>
          <p:nvPr/>
        </p:nvPicPr>
        <p:blipFill>
          <a:blip r:embed="rId3"/>
          <a:stretch>
            <a:fillRect/>
          </a:stretch>
        </p:blipFill>
        <p:spPr>
          <a:xfrm>
            <a:off x="9998265" y="80529"/>
            <a:ext cx="1956986" cy="1201016"/>
          </a:xfrm>
          <a:prstGeom prst="rect">
            <a:avLst/>
          </a:prstGeom>
        </p:spPr>
      </p:pic>
    </p:spTree>
    <p:extLst>
      <p:ext uri="{BB962C8B-B14F-4D97-AF65-F5344CB8AC3E}">
        <p14:creationId xmlns:p14="http://schemas.microsoft.com/office/powerpoint/2010/main" val="1063650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AE6EB1E4-5C6F-9371-1A96-0FCD3AC722C3}"/>
              </a:ext>
            </a:extLst>
          </p:cNvPr>
          <p:cNvSpPr>
            <a:spLocks noGrp="1"/>
          </p:cNvSpPr>
          <p:nvPr>
            <p:ph idx="1"/>
          </p:nvPr>
        </p:nvSpPr>
        <p:spPr>
          <a:xfrm>
            <a:off x="838199" y="2686323"/>
            <a:ext cx="4783697" cy="3433583"/>
          </a:xfrm>
        </p:spPr>
        <p:txBody>
          <a:bodyPr>
            <a:normAutofit/>
          </a:bodyPr>
          <a:lstStyle/>
          <a:p>
            <a:r>
              <a:rPr lang="en-GB" sz="2000"/>
              <a:t>Barriers in the retrofit market </a:t>
            </a:r>
          </a:p>
          <a:p>
            <a:r>
              <a:rPr lang="en-GB" sz="2000"/>
              <a:t>The majority of homeowners were lacking information on what to do and where to start</a:t>
            </a:r>
          </a:p>
          <a:p>
            <a:r>
              <a:rPr lang="en-GB" sz="2000"/>
              <a:t>Transparency in what is being offered and how to go about it. </a:t>
            </a:r>
          </a:p>
        </p:txBody>
      </p:sp>
      <p:pic>
        <p:nvPicPr>
          <p:cNvPr id="5" name="Picture 4">
            <a:extLst>
              <a:ext uri="{FF2B5EF4-FFF2-40B4-BE49-F238E27FC236}">
                <a16:creationId xmlns:a16="http://schemas.microsoft.com/office/drawing/2014/main" id="{414D8592-177E-3BEB-61F6-893DF8B5A5F7}"/>
              </a:ext>
            </a:extLst>
          </p:cNvPr>
          <p:cNvPicPr>
            <a:picLocks noChangeAspect="1"/>
          </p:cNvPicPr>
          <p:nvPr/>
        </p:nvPicPr>
        <p:blipFill>
          <a:blip r:embed="rId2"/>
          <a:srcRect r="7648" b="2"/>
          <a:stretch/>
        </p:blipFill>
        <p:spPr>
          <a:xfrm>
            <a:off x="5988424" y="1426255"/>
            <a:ext cx="5365375" cy="3805277"/>
          </a:xfrm>
          <a:prstGeom prst="rect">
            <a:avLst/>
          </a:prstGeom>
        </p:spPr>
      </p:pic>
      <p:pic>
        <p:nvPicPr>
          <p:cNvPr id="4" name="Picture 3">
            <a:extLst>
              <a:ext uri="{FF2B5EF4-FFF2-40B4-BE49-F238E27FC236}">
                <a16:creationId xmlns:a16="http://schemas.microsoft.com/office/drawing/2014/main" id="{E8D26EA5-BD9F-D271-0B2A-3D4B9206EABD}"/>
              </a:ext>
            </a:extLst>
          </p:cNvPr>
          <p:cNvPicPr>
            <a:picLocks noChangeAspect="1"/>
          </p:cNvPicPr>
          <p:nvPr/>
        </p:nvPicPr>
        <p:blipFill>
          <a:blip r:embed="rId3"/>
          <a:stretch>
            <a:fillRect/>
          </a:stretch>
        </p:blipFill>
        <p:spPr>
          <a:xfrm>
            <a:off x="10069517" y="0"/>
            <a:ext cx="1956986" cy="1201016"/>
          </a:xfrm>
          <a:prstGeom prst="rect">
            <a:avLst/>
          </a:prstGeom>
        </p:spPr>
      </p:pic>
    </p:spTree>
    <p:extLst>
      <p:ext uri="{BB962C8B-B14F-4D97-AF65-F5344CB8AC3E}">
        <p14:creationId xmlns:p14="http://schemas.microsoft.com/office/powerpoint/2010/main" val="2111930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E46D-B5A6-67E0-D106-3E5DFC06F49E}"/>
              </a:ext>
            </a:extLst>
          </p:cNvPr>
          <p:cNvSpPr>
            <a:spLocks noGrp="1"/>
          </p:cNvSpPr>
          <p:nvPr>
            <p:ph type="title"/>
          </p:nvPr>
        </p:nvSpPr>
        <p:spPr/>
        <p:txBody>
          <a:bodyPr>
            <a:normAutofit/>
          </a:bodyPr>
          <a:lstStyle/>
          <a:p>
            <a:r>
              <a:rPr lang="en-US" sz="3600" dirty="0"/>
              <a:t>Why aren't people retrofitting their homes</a:t>
            </a:r>
          </a:p>
        </p:txBody>
      </p:sp>
      <p:pic>
        <p:nvPicPr>
          <p:cNvPr id="5" name="Picture 4" descr="A logo with numbers and colors&#10;&#10;Description automatically generated">
            <a:extLst>
              <a:ext uri="{FF2B5EF4-FFF2-40B4-BE49-F238E27FC236}">
                <a16:creationId xmlns:a16="http://schemas.microsoft.com/office/drawing/2014/main" id="{FE155F09-3800-0296-39A6-D3F8C0681BEE}"/>
              </a:ext>
            </a:extLst>
          </p:cNvPr>
          <p:cNvPicPr>
            <a:picLocks noChangeAspect="1"/>
          </p:cNvPicPr>
          <p:nvPr/>
        </p:nvPicPr>
        <p:blipFill>
          <a:blip r:embed="rId2"/>
          <a:stretch>
            <a:fillRect/>
          </a:stretch>
        </p:blipFill>
        <p:spPr>
          <a:xfrm>
            <a:off x="10069517" y="0"/>
            <a:ext cx="1956986" cy="1201016"/>
          </a:xfrm>
          <a:prstGeom prst="rect">
            <a:avLst/>
          </a:prstGeom>
        </p:spPr>
      </p:pic>
      <p:pic>
        <p:nvPicPr>
          <p:cNvPr id="6" name="Picture 5">
            <a:extLst>
              <a:ext uri="{FF2B5EF4-FFF2-40B4-BE49-F238E27FC236}">
                <a16:creationId xmlns:a16="http://schemas.microsoft.com/office/drawing/2014/main" id="{E3F7AF26-3004-9F44-A4BF-13D9DF91ECD9}"/>
              </a:ext>
            </a:extLst>
          </p:cNvPr>
          <p:cNvPicPr>
            <a:picLocks noChangeAspect="1"/>
          </p:cNvPicPr>
          <p:nvPr/>
        </p:nvPicPr>
        <p:blipFill>
          <a:blip r:embed="rId3"/>
          <a:stretch>
            <a:fillRect/>
          </a:stretch>
        </p:blipFill>
        <p:spPr>
          <a:xfrm>
            <a:off x="1928989" y="1690422"/>
            <a:ext cx="7584811" cy="4400110"/>
          </a:xfrm>
          <a:prstGeom prst="rect">
            <a:avLst/>
          </a:prstGeom>
        </p:spPr>
      </p:pic>
    </p:spTree>
    <p:extLst>
      <p:ext uri="{BB962C8B-B14F-4D97-AF65-F5344CB8AC3E}">
        <p14:creationId xmlns:p14="http://schemas.microsoft.com/office/powerpoint/2010/main" val="2288065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numbers and colors&#10;&#10;Description automatically generated">
            <a:extLst>
              <a:ext uri="{FF2B5EF4-FFF2-40B4-BE49-F238E27FC236}">
                <a16:creationId xmlns:a16="http://schemas.microsoft.com/office/drawing/2014/main" id="{CF03D674-1D10-604C-8AB0-51005E06E793}"/>
              </a:ext>
            </a:extLst>
          </p:cNvPr>
          <p:cNvPicPr>
            <a:picLocks noChangeAspect="1"/>
          </p:cNvPicPr>
          <p:nvPr/>
        </p:nvPicPr>
        <p:blipFill>
          <a:blip r:embed="rId2"/>
          <a:stretch>
            <a:fillRect/>
          </a:stretch>
        </p:blipFill>
        <p:spPr>
          <a:xfrm>
            <a:off x="10069517" y="0"/>
            <a:ext cx="1956986" cy="1201016"/>
          </a:xfrm>
          <a:prstGeom prst="rect">
            <a:avLst/>
          </a:prstGeom>
        </p:spPr>
      </p:pic>
      <p:pic>
        <p:nvPicPr>
          <p:cNvPr id="6" name="Picture 5" descr="A graph with green bars&#10;&#10;Description automatically generated">
            <a:extLst>
              <a:ext uri="{FF2B5EF4-FFF2-40B4-BE49-F238E27FC236}">
                <a16:creationId xmlns:a16="http://schemas.microsoft.com/office/drawing/2014/main" id="{04F58ACC-09DF-888B-D83C-B37BEC566667}"/>
              </a:ext>
            </a:extLst>
          </p:cNvPr>
          <p:cNvPicPr>
            <a:picLocks noChangeAspect="1"/>
          </p:cNvPicPr>
          <p:nvPr/>
        </p:nvPicPr>
        <p:blipFill>
          <a:blip r:embed="rId3"/>
          <a:stretch>
            <a:fillRect/>
          </a:stretch>
        </p:blipFill>
        <p:spPr>
          <a:xfrm>
            <a:off x="2230464" y="2127466"/>
            <a:ext cx="7162800" cy="4152900"/>
          </a:xfrm>
          <a:prstGeom prst="rect">
            <a:avLst/>
          </a:prstGeom>
        </p:spPr>
      </p:pic>
      <p:sp>
        <p:nvSpPr>
          <p:cNvPr id="3" name="Title 1">
            <a:extLst>
              <a:ext uri="{FF2B5EF4-FFF2-40B4-BE49-F238E27FC236}">
                <a16:creationId xmlns:a16="http://schemas.microsoft.com/office/drawing/2014/main" id="{675BB804-D8E3-6772-E5A1-6939236A5CFE}"/>
              </a:ext>
            </a:extLst>
          </p:cNvPr>
          <p:cNvSpPr>
            <a:spLocks noGrp="1"/>
          </p:cNvSpPr>
          <p:nvPr>
            <p:ph type="title"/>
          </p:nvPr>
        </p:nvSpPr>
        <p:spPr>
          <a:xfrm>
            <a:off x="1136397" y="592427"/>
            <a:ext cx="8537128" cy="868055"/>
          </a:xfrm>
        </p:spPr>
        <p:txBody>
          <a:bodyPr anchor="b">
            <a:normAutofit/>
          </a:bodyPr>
          <a:lstStyle/>
          <a:p>
            <a:r>
              <a:rPr lang="en-GB" sz="4000" dirty="0"/>
              <a:t>Positive Impact of a Retrofit Visit</a:t>
            </a:r>
          </a:p>
        </p:txBody>
      </p:sp>
    </p:spTree>
    <p:extLst>
      <p:ext uri="{BB962C8B-B14F-4D97-AF65-F5344CB8AC3E}">
        <p14:creationId xmlns:p14="http://schemas.microsoft.com/office/powerpoint/2010/main" val="2114629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A17DA40-4F45-FDF5-07A0-AE3695AF023C}"/>
              </a:ext>
            </a:extLst>
          </p:cNvPr>
          <p:cNvSpPr>
            <a:spLocks noGrp="1"/>
          </p:cNvSpPr>
          <p:nvPr>
            <p:ph type="title"/>
          </p:nvPr>
        </p:nvSpPr>
        <p:spPr>
          <a:xfrm>
            <a:off x="838199" y="537883"/>
            <a:ext cx="4783697" cy="1942810"/>
          </a:xfrm>
        </p:spPr>
        <p:txBody>
          <a:bodyPr anchor="b">
            <a:normAutofit/>
          </a:bodyPr>
          <a:lstStyle/>
          <a:p>
            <a:r>
              <a:rPr lang="en-GB" sz="4000"/>
              <a:t>Information key	</a:t>
            </a:r>
          </a:p>
        </p:txBody>
      </p:sp>
      <p:sp>
        <p:nvSpPr>
          <p:cNvPr id="3" name="Content Placeholder 2">
            <a:extLst>
              <a:ext uri="{FF2B5EF4-FFF2-40B4-BE49-F238E27FC236}">
                <a16:creationId xmlns:a16="http://schemas.microsoft.com/office/drawing/2014/main" id="{4C30B30E-B209-2337-DA1C-6217C30FB319}"/>
              </a:ext>
            </a:extLst>
          </p:cNvPr>
          <p:cNvSpPr>
            <a:spLocks noGrp="1"/>
          </p:cNvSpPr>
          <p:nvPr>
            <p:ph idx="1"/>
          </p:nvPr>
        </p:nvSpPr>
        <p:spPr>
          <a:xfrm>
            <a:off x="838199" y="2686323"/>
            <a:ext cx="4783697" cy="3433583"/>
          </a:xfrm>
        </p:spPr>
        <p:txBody>
          <a:bodyPr>
            <a:normAutofit/>
          </a:bodyPr>
          <a:lstStyle/>
          <a:p>
            <a:r>
              <a:rPr lang="en-GB" sz="2000"/>
              <a:t>On having the information on the potential retrofit energy efficiency improvements that their home can achieve, 73% of people were likely to make the improvements. </a:t>
            </a:r>
          </a:p>
          <a:p>
            <a:r>
              <a:rPr lang="en-GB" sz="2000"/>
              <a:t>Having skilled and knowledgeable advisors left homeowners feeling  very satisfied with the service</a:t>
            </a:r>
          </a:p>
        </p:txBody>
      </p:sp>
      <p:pic>
        <p:nvPicPr>
          <p:cNvPr id="4" name="Picture 3">
            <a:extLst>
              <a:ext uri="{FF2B5EF4-FFF2-40B4-BE49-F238E27FC236}">
                <a16:creationId xmlns:a16="http://schemas.microsoft.com/office/drawing/2014/main" id="{FB22B9F4-B359-BD58-D62B-AAC56F036518}"/>
              </a:ext>
            </a:extLst>
          </p:cNvPr>
          <p:cNvPicPr>
            <a:picLocks noChangeAspect="1"/>
          </p:cNvPicPr>
          <p:nvPr/>
        </p:nvPicPr>
        <p:blipFill>
          <a:blip r:embed="rId2"/>
          <a:stretch>
            <a:fillRect/>
          </a:stretch>
        </p:blipFill>
        <p:spPr>
          <a:xfrm>
            <a:off x="5988424" y="1256517"/>
            <a:ext cx="5365375" cy="4144752"/>
          </a:xfrm>
          <a:prstGeom prst="rect">
            <a:avLst/>
          </a:prstGeom>
        </p:spPr>
      </p:pic>
      <p:pic>
        <p:nvPicPr>
          <p:cNvPr id="5" name="Picture 4">
            <a:extLst>
              <a:ext uri="{FF2B5EF4-FFF2-40B4-BE49-F238E27FC236}">
                <a16:creationId xmlns:a16="http://schemas.microsoft.com/office/drawing/2014/main" id="{041ACD52-9C87-CF57-CF96-FE74298E52E4}"/>
              </a:ext>
            </a:extLst>
          </p:cNvPr>
          <p:cNvPicPr>
            <a:picLocks noChangeAspect="1"/>
          </p:cNvPicPr>
          <p:nvPr/>
        </p:nvPicPr>
        <p:blipFill>
          <a:blip r:embed="rId3"/>
          <a:stretch>
            <a:fillRect/>
          </a:stretch>
        </p:blipFill>
        <p:spPr>
          <a:xfrm>
            <a:off x="9999023" y="168876"/>
            <a:ext cx="1738274" cy="1066791"/>
          </a:xfrm>
          <a:prstGeom prst="rect">
            <a:avLst/>
          </a:prstGeom>
        </p:spPr>
      </p:pic>
    </p:spTree>
    <p:extLst>
      <p:ext uri="{BB962C8B-B14F-4D97-AF65-F5344CB8AC3E}">
        <p14:creationId xmlns:p14="http://schemas.microsoft.com/office/powerpoint/2010/main" val="1418649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CDC648C-640B-2694-D355-3F8099C06785}"/>
              </a:ext>
            </a:extLst>
          </p:cNvPr>
          <p:cNvSpPr>
            <a:spLocks noGrp="1"/>
          </p:cNvSpPr>
          <p:nvPr>
            <p:ph type="title"/>
          </p:nvPr>
        </p:nvSpPr>
        <p:spPr>
          <a:xfrm>
            <a:off x="1136397" y="502021"/>
            <a:ext cx="4959603" cy="1642969"/>
          </a:xfrm>
        </p:spPr>
        <p:txBody>
          <a:bodyPr anchor="b">
            <a:normAutofit/>
          </a:bodyPr>
          <a:lstStyle/>
          <a:p>
            <a:r>
              <a:rPr lang="en-GB" sz="4000"/>
              <a:t>Who to market and where	</a:t>
            </a:r>
          </a:p>
        </p:txBody>
      </p:sp>
      <p:sp>
        <p:nvSpPr>
          <p:cNvPr id="3" name="Content Placeholder 2">
            <a:extLst>
              <a:ext uri="{FF2B5EF4-FFF2-40B4-BE49-F238E27FC236}">
                <a16:creationId xmlns:a16="http://schemas.microsoft.com/office/drawing/2014/main" id="{074A9A4B-90AC-0A5C-8FCF-3C9507843D74}"/>
              </a:ext>
            </a:extLst>
          </p:cNvPr>
          <p:cNvSpPr>
            <a:spLocks noGrp="1"/>
          </p:cNvSpPr>
          <p:nvPr>
            <p:ph idx="1"/>
          </p:nvPr>
        </p:nvSpPr>
        <p:spPr>
          <a:xfrm>
            <a:off x="1136397" y="2418408"/>
            <a:ext cx="4959603" cy="3522569"/>
          </a:xfrm>
        </p:spPr>
        <p:txBody>
          <a:bodyPr anchor="t">
            <a:normAutofit/>
          </a:bodyPr>
          <a:lstStyle/>
          <a:p>
            <a:pPr marL="0" indent="0">
              <a:buNone/>
            </a:pPr>
            <a:r>
              <a:rPr lang="en-GB" sz="1900"/>
              <a:t>Varying customers</a:t>
            </a:r>
          </a:p>
          <a:p>
            <a:pPr marL="0" indent="0">
              <a:buNone/>
            </a:pPr>
            <a:r>
              <a:rPr lang="en-GB" sz="1900"/>
              <a:t>Grant funded retrofit opportunities</a:t>
            </a:r>
          </a:p>
          <a:p>
            <a:pPr marL="0" indent="0">
              <a:buNone/>
            </a:pPr>
            <a:r>
              <a:rPr lang="en-GB" sz="1900"/>
              <a:t>Able to pay market</a:t>
            </a:r>
          </a:p>
          <a:p>
            <a:pPr marL="0" indent="0">
              <a:buNone/>
            </a:pPr>
            <a:r>
              <a:rPr lang="en-GB" sz="1900"/>
              <a:t>Low interest finance opportunities</a:t>
            </a:r>
          </a:p>
          <a:p>
            <a:pPr marL="0" indent="0">
              <a:buNone/>
            </a:pPr>
            <a:r>
              <a:rPr lang="en-GB" sz="1900"/>
              <a:t>Attending different events and networking with different partners to enable all homes the possibility to get their homes ready for the future. </a:t>
            </a:r>
          </a:p>
          <a:p>
            <a:pPr marL="0" indent="0">
              <a:buNone/>
            </a:pPr>
            <a:endParaRPr lang="en-GB" sz="1900"/>
          </a:p>
          <a:p>
            <a:pPr marL="0" indent="0">
              <a:buNone/>
            </a:pPr>
            <a:r>
              <a:rPr lang="en-GB" sz="1900"/>
              <a:t> </a:t>
            </a:r>
          </a:p>
        </p:txBody>
      </p:sp>
      <p:pic>
        <p:nvPicPr>
          <p:cNvPr id="5" name="Picture 4">
            <a:extLst>
              <a:ext uri="{FF2B5EF4-FFF2-40B4-BE49-F238E27FC236}">
                <a16:creationId xmlns:a16="http://schemas.microsoft.com/office/drawing/2014/main" id="{634052AE-2E6E-35FC-08A4-2E252AD37993}"/>
              </a:ext>
            </a:extLst>
          </p:cNvPr>
          <p:cNvPicPr>
            <a:picLocks noChangeAspect="1"/>
          </p:cNvPicPr>
          <p:nvPr/>
        </p:nvPicPr>
        <p:blipFill>
          <a:blip r:embed="rId2"/>
          <a:srcRect l="24922" r="9881"/>
          <a:stretch/>
        </p:blipFill>
        <p:spPr>
          <a:xfrm>
            <a:off x="6512442" y="629468"/>
            <a:ext cx="5201023" cy="5185307"/>
          </a:xfrm>
          <a:prstGeom prst="rect">
            <a:avLst/>
          </a:prstGeom>
        </p:spPr>
      </p:pic>
      <p:sp>
        <p:nvSpPr>
          <p:cNvPr id="19" name="Rectangle 18">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DDCC02F4-62B7-71BD-5516-980D5B5BC167}"/>
              </a:ext>
            </a:extLst>
          </p:cNvPr>
          <p:cNvPicPr>
            <a:picLocks noChangeAspect="1"/>
          </p:cNvPicPr>
          <p:nvPr/>
        </p:nvPicPr>
        <p:blipFill>
          <a:blip r:embed="rId3"/>
          <a:stretch>
            <a:fillRect/>
          </a:stretch>
        </p:blipFill>
        <p:spPr>
          <a:xfrm>
            <a:off x="10128894" y="80529"/>
            <a:ext cx="1956986" cy="1201016"/>
          </a:xfrm>
          <a:prstGeom prst="rect">
            <a:avLst/>
          </a:prstGeom>
        </p:spPr>
      </p:pic>
    </p:spTree>
    <p:extLst>
      <p:ext uri="{BB962C8B-B14F-4D97-AF65-F5344CB8AC3E}">
        <p14:creationId xmlns:p14="http://schemas.microsoft.com/office/powerpoint/2010/main" val="3633852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B9C8-B401-718F-4631-607BB0D82EEE}"/>
              </a:ext>
            </a:extLst>
          </p:cNvPr>
          <p:cNvSpPr>
            <a:spLocks noGrp="1"/>
          </p:cNvSpPr>
          <p:nvPr>
            <p:ph type="ctrTitle"/>
          </p:nvPr>
        </p:nvSpPr>
        <p:spPr/>
        <p:txBody>
          <a:bodyPr/>
          <a:lstStyle/>
          <a:p>
            <a:pPr algn="ctr"/>
            <a:r>
              <a:rPr lang="en-GB" sz="4400" dirty="0"/>
              <a:t>Jess Atherton</a:t>
            </a:r>
            <a:br>
              <a:rPr lang="en-GB" sz="4400" dirty="0"/>
            </a:br>
            <a:r>
              <a:rPr lang="en-GB" sz="4400" dirty="0"/>
              <a:t>Severn Wye</a:t>
            </a:r>
          </a:p>
        </p:txBody>
      </p:sp>
    </p:spTree>
    <p:extLst>
      <p:ext uri="{BB962C8B-B14F-4D97-AF65-F5344CB8AC3E}">
        <p14:creationId xmlns:p14="http://schemas.microsoft.com/office/powerpoint/2010/main" val="3976316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 name="Picture 22" descr="A road through a forest&#10;&#10;Description automatically generated">
            <a:extLst>
              <a:ext uri="{FF2B5EF4-FFF2-40B4-BE49-F238E27FC236}">
                <a16:creationId xmlns:a16="http://schemas.microsoft.com/office/drawing/2014/main" id="{33A1E6C3-C995-12F0-583D-BD14D0EBF1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7052554"/>
          </a:xfrm>
          <a:prstGeom prst="rect">
            <a:avLst/>
          </a:prstGeom>
        </p:spPr>
      </p:pic>
      <p:cxnSp>
        <p:nvCxnSpPr>
          <p:cNvPr id="9" name="Straight Connector 8">
            <a:extLst>
              <a:ext uri="{FF2B5EF4-FFF2-40B4-BE49-F238E27FC236}">
                <a16:creationId xmlns:a16="http://schemas.microsoft.com/office/drawing/2014/main" id="{E5F9FB48-AC49-4242-889D-AB4A4BBBF8CC}"/>
              </a:ext>
            </a:extLst>
          </p:cNvPr>
          <p:cNvCxnSpPr>
            <a:cxnSpLocks/>
          </p:cNvCxnSpPr>
          <p:nvPr/>
        </p:nvCxnSpPr>
        <p:spPr>
          <a:xfrm>
            <a:off x="6962492" y="2353401"/>
            <a:ext cx="0" cy="1809208"/>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3" name="Text Placeholder 12">
            <a:extLst>
              <a:ext uri="{FF2B5EF4-FFF2-40B4-BE49-F238E27FC236}">
                <a16:creationId xmlns:a16="http://schemas.microsoft.com/office/drawing/2014/main" id="{F8FE3A48-4812-72C8-EC7E-82043B7E8EA4}"/>
              </a:ext>
            </a:extLst>
          </p:cNvPr>
          <p:cNvSpPr>
            <a:spLocks noGrp="1"/>
          </p:cNvSpPr>
          <p:nvPr>
            <p:ph type="body" sz="quarter" idx="10"/>
          </p:nvPr>
        </p:nvSpPr>
        <p:spPr>
          <a:xfrm>
            <a:off x="1467352" y="2582342"/>
            <a:ext cx="6532562" cy="1683859"/>
          </a:xfrm>
        </p:spPr>
        <p:txBody>
          <a:bodyPr/>
          <a:lstStyle/>
          <a:p>
            <a:r>
              <a:rPr lang="en-GB" dirty="0">
                <a:cs typeface="Arial"/>
              </a:rPr>
              <a:t>Local Energy </a:t>
            </a:r>
            <a:endParaRPr lang="en-GB" dirty="0"/>
          </a:p>
          <a:p>
            <a:r>
              <a:rPr lang="en-GB" dirty="0">
                <a:cs typeface="Arial"/>
              </a:rPr>
              <a:t>Advice Demonstrator</a:t>
            </a:r>
            <a:endParaRPr lang="en-GB" dirty="0"/>
          </a:p>
        </p:txBody>
      </p:sp>
      <p:pic>
        <p:nvPicPr>
          <p:cNvPr id="6" name="Picture 5" descr="A logo with white text&#10;&#10;Description automatically generated">
            <a:extLst>
              <a:ext uri="{FF2B5EF4-FFF2-40B4-BE49-F238E27FC236}">
                <a16:creationId xmlns:a16="http://schemas.microsoft.com/office/drawing/2014/main" id="{371BDF9A-3FD0-AA50-3311-AB4783DA6F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8956" y="1740724"/>
            <a:ext cx="3409374" cy="3034559"/>
          </a:xfrm>
          <a:prstGeom prst="rect">
            <a:avLst/>
          </a:prstGeom>
        </p:spPr>
      </p:pic>
      <p:sp>
        <p:nvSpPr>
          <p:cNvPr id="5" name="Text Placeholder 12">
            <a:extLst>
              <a:ext uri="{FF2B5EF4-FFF2-40B4-BE49-F238E27FC236}">
                <a16:creationId xmlns:a16="http://schemas.microsoft.com/office/drawing/2014/main" id="{B95DF9F8-A7BB-7D31-C859-DFE5110FE244}"/>
              </a:ext>
            </a:extLst>
          </p:cNvPr>
          <p:cNvSpPr txBox="1">
            <a:spLocks/>
          </p:cNvSpPr>
          <p:nvPr/>
        </p:nvSpPr>
        <p:spPr>
          <a:xfrm>
            <a:off x="4897271" y="6201049"/>
            <a:ext cx="6532562" cy="439287"/>
          </a:xfrm>
          <a:prstGeom prst="rect">
            <a:avLst/>
          </a:prstGeom>
        </p:spPr>
        <p:txBody>
          <a:bodyPr vert="horz" lIns="91440" tIns="45720" rIns="91440" bIns="45720" rtlCol="0" anchor="b">
            <a:spAutoFit/>
          </a:bodyPr>
          <a:lstStyle>
            <a:lvl1pPr marL="0" indent="0" algn="l" defTabSz="914400" rtl="0" eaLnBrk="1" latinLnBrk="0" hangingPunct="1">
              <a:lnSpc>
                <a:spcPct val="125000"/>
              </a:lnSpc>
              <a:spcBef>
                <a:spcPts val="1000"/>
              </a:spcBef>
              <a:buClr>
                <a:schemeClr val="accent4"/>
              </a:buClr>
              <a:buFont typeface="System Font Regular"/>
              <a:buNone/>
              <a:defRPr sz="4000" b="1" kern="1200" spc="-50" baseline="0">
                <a:solidFill>
                  <a:schemeClr val="tx1"/>
                </a:solidFill>
                <a:latin typeface="+mj-lt"/>
                <a:ea typeface="+mn-ea"/>
                <a:cs typeface="Arial" panose="020B0604020202020204" pitchFamily="34" charset="0"/>
              </a:defRPr>
            </a:lvl1pPr>
            <a:lvl2pPr marL="685800" indent="-228600" algn="l" defTabSz="914400" rtl="0" eaLnBrk="1" latinLnBrk="0" hangingPunct="1">
              <a:lnSpc>
                <a:spcPct val="125000"/>
              </a:lnSpc>
              <a:spcBef>
                <a:spcPts val="500"/>
              </a:spcBef>
              <a:buClr>
                <a:schemeClr val="accent4"/>
              </a:buClr>
              <a:buFont typeface="System Font Regular"/>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5000"/>
              </a:lnSpc>
              <a:spcBef>
                <a:spcPts val="500"/>
              </a:spcBef>
              <a:buClr>
                <a:schemeClr val="accent4"/>
              </a:buClr>
              <a:buFont typeface="System Font Regular"/>
              <a:buNone/>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5000"/>
              </a:lnSpc>
              <a:spcBef>
                <a:spcPts val="500"/>
              </a:spcBef>
              <a:buClr>
                <a:schemeClr val="accent4"/>
              </a:buClr>
              <a:buFont typeface="System Font Regular"/>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5000"/>
              </a:lnSpc>
              <a:spcBef>
                <a:spcPts val="500"/>
              </a:spcBef>
              <a:buClr>
                <a:schemeClr val="accent4"/>
              </a:buClr>
              <a:buFont typeface="System Font Regular"/>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1000"/>
              </a:spcBef>
              <a:spcAft>
                <a:spcPts val="0"/>
              </a:spcAft>
              <a:buClr>
                <a:srgbClr val="8DC640"/>
              </a:buClr>
              <a:buSzTx/>
              <a:buFont typeface="System Font Regular"/>
              <a:buNone/>
              <a:tabLst/>
              <a:defRPr/>
            </a:pPr>
            <a:r>
              <a:rPr kumimoji="0" lang="en-GB" sz="2000" b="1" i="0" u="none" strike="noStrike" kern="1200" cap="none" spc="-50" normalizeH="0" baseline="0" noProof="0" dirty="0">
                <a:ln>
                  <a:noFill/>
                </a:ln>
                <a:solidFill>
                  <a:prstClr val="white"/>
                </a:solidFill>
                <a:effectLst/>
                <a:uLnTx/>
                <a:uFillTx/>
                <a:latin typeface="Arial"/>
                <a:ea typeface="+mn-ea"/>
                <a:cs typeface="Arial"/>
              </a:rPr>
              <a:t>Jess Atherton – LEAD Project Manager</a:t>
            </a:r>
            <a:endParaRPr kumimoji="0" lang="en-GB" sz="2000" b="1" i="0" u="none" strike="noStrike" kern="1200" cap="none" spc="-5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399277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B9C8-B401-718F-4631-607BB0D82EEE}"/>
              </a:ext>
            </a:extLst>
          </p:cNvPr>
          <p:cNvSpPr>
            <a:spLocks noGrp="1"/>
          </p:cNvSpPr>
          <p:nvPr>
            <p:ph type="ctrTitle"/>
          </p:nvPr>
        </p:nvSpPr>
        <p:spPr/>
        <p:txBody>
          <a:bodyPr/>
          <a:lstStyle/>
          <a:p>
            <a:pPr algn="ctr"/>
            <a:r>
              <a:rPr lang="en-GB" sz="4400" dirty="0"/>
              <a:t>Dr Katherine Sugar</a:t>
            </a:r>
            <a:br>
              <a:rPr lang="en-GB" sz="4400" dirty="0"/>
            </a:br>
            <a:r>
              <a:rPr lang="en-GB" sz="4400" dirty="0"/>
              <a:t>Energy Demand Research Centre </a:t>
            </a:r>
            <a:br>
              <a:rPr lang="en-GB" sz="4400" dirty="0"/>
            </a:br>
            <a:r>
              <a:rPr lang="en-GB" sz="4400" dirty="0"/>
              <a:t>University of Manchester</a:t>
            </a:r>
          </a:p>
        </p:txBody>
      </p:sp>
    </p:spTree>
    <p:extLst>
      <p:ext uri="{BB962C8B-B14F-4D97-AF65-F5344CB8AC3E}">
        <p14:creationId xmlns:p14="http://schemas.microsoft.com/office/powerpoint/2010/main" val="2645557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46BDF-FCDB-7A45-A5A3-22C41B4A40C8}"/>
              </a:ext>
            </a:extLst>
          </p:cNvPr>
          <p:cNvSpPr>
            <a:spLocks noGrp="1"/>
          </p:cNvSpPr>
          <p:nvPr>
            <p:ph type="title"/>
          </p:nvPr>
        </p:nvSpPr>
        <p:spPr/>
        <p:txBody>
          <a:bodyPr vert="horz" lIns="91440" tIns="45720" rIns="91440" bIns="45720" rtlCol="0" anchor="ctr">
            <a:normAutofit/>
          </a:bodyPr>
          <a:lstStyle/>
          <a:p>
            <a:r>
              <a:rPr lang="en-GB" dirty="0">
                <a:cs typeface="Arial"/>
              </a:rPr>
              <a:t>Overview – What's the challenge?</a:t>
            </a:r>
            <a:endParaRPr lang="en-GB" b="1" kern="1200" spc="-50" baseline="0" dirty="0">
              <a:latin typeface="+mj-lt"/>
              <a:cs typeface="Arial"/>
            </a:endParaRPr>
          </a:p>
        </p:txBody>
      </p:sp>
      <p:sp>
        <p:nvSpPr>
          <p:cNvPr id="17" name="TextBox 16">
            <a:extLst>
              <a:ext uri="{FF2B5EF4-FFF2-40B4-BE49-F238E27FC236}">
                <a16:creationId xmlns:a16="http://schemas.microsoft.com/office/drawing/2014/main" id="{B207568E-CF05-4BA3-1B50-F84FFFFDF756}"/>
              </a:ext>
            </a:extLst>
          </p:cNvPr>
          <p:cNvSpPr txBox="1"/>
          <p:nvPr/>
        </p:nvSpPr>
        <p:spPr>
          <a:xfrm>
            <a:off x="1193511" y="2396416"/>
            <a:ext cx="412081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a:ea typeface="Calibri Light"/>
                <a:cs typeface="Calibri Light"/>
              </a:rPr>
              <a:t>Domestic properties to be made more energy efficient in Gloucester and South Gloucester </a:t>
            </a: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white"/>
              </a:solidFill>
              <a:effectLst/>
              <a:uLnTx/>
              <a:uFillTx/>
              <a:latin typeface="Arial"/>
              <a:ea typeface="Calibri Light"/>
              <a:cs typeface="Calibri Light"/>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a:ea typeface="Calibri Light"/>
                <a:cs typeface="Calibri Light"/>
              </a:rPr>
              <a:t>This includes tenanted properties </a:t>
            </a:r>
          </a:p>
        </p:txBody>
      </p:sp>
      <p:pic>
        <p:nvPicPr>
          <p:cNvPr id="18" name="Picture 17" descr="Sharon Letori adviser with client - 15.JPG">
            <a:extLst>
              <a:ext uri="{FF2B5EF4-FFF2-40B4-BE49-F238E27FC236}">
                <a16:creationId xmlns:a16="http://schemas.microsoft.com/office/drawing/2014/main" id="{EBCE88CA-F941-272E-747D-4F9F694DB8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5831" y="1683174"/>
            <a:ext cx="4654627" cy="3050978"/>
          </a:xfrm>
          <a:prstGeom prst="rect">
            <a:avLst/>
          </a:prstGeom>
        </p:spPr>
      </p:pic>
    </p:spTree>
    <p:extLst>
      <p:ext uri="{BB962C8B-B14F-4D97-AF65-F5344CB8AC3E}">
        <p14:creationId xmlns:p14="http://schemas.microsoft.com/office/powerpoint/2010/main" val="5080277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68D3-6DFF-809B-F80C-5E17CF8B06DC}"/>
              </a:ext>
            </a:extLst>
          </p:cNvPr>
          <p:cNvSpPr>
            <a:spLocks noGrp="1"/>
          </p:cNvSpPr>
          <p:nvPr>
            <p:ph type="title"/>
          </p:nvPr>
        </p:nvSpPr>
        <p:spPr/>
        <p:txBody>
          <a:bodyPr/>
          <a:lstStyle/>
          <a:p>
            <a:r>
              <a:rPr lang="en-US" dirty="0">
                <a:cs typeface="Arial"/>
              </a:rPr>
              <a:t>What are we doing? </a:t>
            </a:r>
            <a:endParaRPr lang="en-US" dirty="0"/>
          </a:p>
        </p:txBody>
      </p:sp>
      <p:sp>
        <p:nvSpPr>
          <p:cNvPr id="3" name="Content Placeholder 2">
            <a:extLst>
              <a:ext uri="{FF2B5EF4-FFF2-40B4-BE49-F238E27FC236}">
                <a16:creationId xmlns:a16="http://schemas.microsoft.com/office/drawing/2014/main" id="{5CCB1E73-D83E-BF92-38A9-E86A06B411AA}"/>
              </a:ext>
            </a:extLst>
          </p:cNvPr>
          <p:cNvSpPr>
            <a:spLocks noGrp="1"/>
          </p:cNvSpPr>
          <p:nvPr>
            <p:ph sz="half" idx="1"/>
          </p:nvPr>
        </p:nvSpPr>
        <p:spPr/>
        <p:txBody>
          <a:bodyPr vert="horz" lIns="91440" tIns="45720" rIns="91440" bIns="45720" rtlCol="0" anchor="t">
            <a:normAutofit/>
          </a:bodyPr>
          <a:lstStyle/>
          <a:p>
            <a:pPr marL="285750" indent="-285750">
              <a:lnSpc>
                <a:spcPct val="114999"/>
              </a:lnSpc>
              <a:buFont typeface="Arial,Sans-Serif"/>
              <a:buChar char="•"/>
            </a:pPr>
            <a:r>
              <a:rPr lang="en-GB" dirty="0"/>
              <a:t>We are doing this by providing </a:t>
            </a:r>
            <a:r>
              <a:rPr lang="en-GB" b="1" u="sng" dirty="0"/>
              <a:t>Bespoke Energy Efficiency Reports (BEERs)</a:t>
            </a:r>
            <a:r>
              <a:rPr lang="en-GB" dirty="0"/>
              <a:t> which provide consumers with the knowledge to implement retrofit recommendations through private investment</a:t>
            </a:r>
          </a:p>
          <a:p>
            <a:pPr marL="285750" indent="-285750">
              <a:lnSpc>
                <a:spcPct val="100000"/>
              </a:lnSpc>
              <a:spcBef>
                <a:spcPts val="0"/>
              </a:spcBef>
              <a:buFont typeface="Arial,Sans-Serif"/>
              <a:buChar char="•"/>
            </a:pPr>
            <a:r>
              <a:rPr lang="en-GB" dirty="0"/>
              <a:t>EPC energy assessments</a:t>
            </a:r>
          </a:p>
          <a:p>
            <a:pPr marL="285750" indent="-285750">
              <a:lnSpc>
                <a:spcPct val="100000"/>
              </a:lnSpc>
              <a:spcBef>
                <a:spcPts val="0"/>
              </a:spcBef>
              <a:buFont typeface="Arial,Sans-Serif"/>
              <a:buChar char="•"/>
            </a:pPr>
            <a:r>
              <a:rPr lang="en-GB" dirty="0"/>
              <a:t>A simple and easy to understand report</a:t>
            </a:r>
          </a:p>
          <a:p>
            <a:pPr marL="285750" indent="-285750">
              <a:lnSpc>
                <a:spcPct val="100000"/>
              </a:lnSpc>
              <a:spcBef>
                <a:spcPts val="0"/>
              </a:spcBef>
              <a:buFont typeface="Arial,Sans-Serif"/>
              <a:buChar char="•"/>
            </a:pPr>
            <a:r>
              <a:rPr lang="en-GB" dirty="0"/>
              <a:t>A personal energy advisor to advise on priorities for measures based on customer needs</a:t>
            </a:r>
          </a:p>
          <a:p>
            <a:pPr marL="285750" indent="-285750">
              <a:lnSpc>
                <a:spcPct val="100000"/>
              </a:lnSpc>
              <a:spcBef>
                <a:spcPts val="0"/>
              </a:spcBef>
              <a:buFont typeface="Arial,Sans-Serif"/>
              <a:buChar char="•"/>
            </a:pPr>
            <a:r>
              <a:rPr lang="en-GB" dirty="0"/>
              <a:t>Help to identify and procure installers</a:t>
            </a:r>
            <a:endParaRPr lang="en-US" dirty="0"/>
          </a:p>
        </p:txBody>
      </p:sp>
      <p:pic>
        <p:nvPicPr>
          <p:cNvPr id="5" name="Content Placeholder 4" descr="TWM_SevernWye_200824_1281.JPG">
            <a:extLst>
              <a:ext uri="{FF2B5EF4-FFF2-40B4-BE49-F238E27FC236}">
                <a16:creationId xmlns:a16="http://schemas.microsoft.com/office/drawing/2014/main" id="{A81CEC7E-D28A-77C1-3E23-002E38BF8E5A}"/>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2200" y="2273238"/>
            <a:ext cx="5181600" cy="3456111"/>
          </a:xfrm>
        </p:spPr>
      </p:pic>
    </p:spTree>
    <p:extLst>
      <p:ext uri="{BB962C8B-B14F-4D97-AF65-F5344CB8AC3E}">
        <p14:creationId xmlns:p14="http://schemas.microsoft.com/office/powerpoint/2010/main" val="4090927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46BDF-FCDB-7A45-A5A3-22C41B4A40C8}"/>
              </a:ext>
            </a:extLst>
          </p:cNvPr>
          <p:cNvSpPr>
            <a:spLocks noGrp="1"/>
          </p:cNvSpPr>
          <p:nvPr>
            <p:ph type="title"/>
          </p:nvPr>
        </p:nvSpPr>
        <p:spPr/>
        <p:txBody>
          <a:bodyPr vert="horz" lIns="91440" tIns="45720" rIns="91440" bIns="45720" rtlCol="0" anchor="ctr">
            <a:normAutofit/>
          </a:bodyPr>
          <a:lstStyle/>
          <a:p>
            <a:r>
              <a:rPr lang="en-GB" dirty="0">
                <a:cs typeface="Arial"/>
              </a:rPr>
              <a:t>Who are 'landlords' and why are they hard to target? </a:t>
            </a:r>
            <a:endParaRPr lang="en-GB" b="1" kern="1200" spc="-50" baseline="0" dirty="0">
              <a:latin typeface="+mj-lt"/>
              <a:cs typeface="Arial"/>
            </a:endParaRPr>
          </a:p>
        </p:txBody>
      </p:sp>
      <p:sp>
        <p:nvSpPr>
          <p:cNvPr id="23" name="TextBox 22">
            <a:extLst>
              <a:ext uri="{FF2B5EF4-FFF2-40B4-BE49-F238E27FC236}">
                <a16:creationId xmlns:a16="http://schemas.microsoft.com/office/drawing/2014/main" id="{3DDCDA3E-898C-36F3-47F4-3D8C1F7E51C0}"/>
              </a:ext>
            </a:extLst>
          </p:cNvPr>
          <p:cNvSpPr txBox="1"/>
          <p:nvPr/>
        </p:nvSpPr>
        <p:spPr>
          <a:xfrm>
            <a:off x="713167" y="1798836"/>
            <a:ext cx="5992238" cy="4717814"/>
          </a:xfrm>
          <a:prstGeom prst="rect">
            <a:avLst/>
          </a:prstGeom>
        </p:spPr>
        <p:txBody>
          <a:bodyPr vert="horz" lIns="91440" tIns="45720" rIns="91440" bIns="45720" rtlCol="0" anchor="t">
            <a:normAutofit/>
          </a:bodyPr>
          <a:lstStyle/>
          <a:p>
            <a:pPr marL="228600" marR="0" lvl="0" indent="-228600" algn="l" defTabSz="914400" rtl="0" eaLnBrk="1" fontAlgn="auto" latinLnBrk="0" hangingPunct="1">
              <a:lnSpc>
                <a:spcPct val="115000"/>
              </a:lnSpc>
              <a:spcBef>
                <a:spcPts val="1000"/>
              </a:spcBef>
              <a:spcAft>
                <a:spcPts val="0"/>
              </a:spcAft>
              <a:buClr>
                <a:srgbClr val="8DC640"/>
              </a:buClr>
              <a:buSzTx/>
              <a:buFont typeface="System Font Regular"/>
              <a:buChar char="–"/>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15000"/>
              </a:lnSpc>
              <a:spcBef>
                <a:spcPts val="1000"/>
              </a:spcBef>
              <a:spcAft>
                <a:spcPts val="0"/>
              </a:spcAft>
              <a:buClr>
                <a:srgbClr val="8DC640"/>
              </a:buClr>
              <a:buSzTx/>
              <a:buFont typeface="System Font Regular"/>
              <a:buChar char="–"/>
              <a:tabLst/>
              <a:defRPr/>
            </a:pPr>
            <a:r>
              <a:rPr kumimoji="0" lang="en-GB" sz="1800" b="0" i="0" u="none" strike="noStrike" kern="1200" cap="none" spc="0" normalizeH="0" baseline="0" noProof="0" dirty="0">
                <a:ln>
                  <a:noFill/>
                </a:ln>
                <a:solidFill>
                  <a:prstClr val="white"/>
                </a:solidFill>
                <a:effectLst/>
                <a:uLnTx/>
                <a:uFillTx/>
                <a:latin typeface="Arial"/>
                <a:ea typeface="+mn-ea"/>
                <a:cs typeface="Arial"/>
              </a:rPr>
              <a:t>Why such a difficult group to target </a:t>
            </a:r>
          </a:p>
          <a:p>
            <a:pPr marL="228600" marR="0" lvl="0" indent="-228600" algn="l" defTabSz="914400" rtl="0" eaLnBrk="1" fontAlgn="auto" latinLnBrk="0" hangingPunct="1">
              <a:lnSpc>
                <a:spcPct val="114999"/>
              </a:lnSpc>
              <a:spcBef>
                <a:spcPts val="1000"/>
              </a:spcBef>
              <a:spcAft>
                <a:spcPts val="0"/>
              </a:spcAft>
              <a:buClr>
                <a:srgbClr val="8DC640"/>
              </a:buClr>
              <a:buSzTx/>
              <a:buFont typeface="System Font Regular"/>
              <a:buChar char="–"/>
              <a:tabLst/>
              <a:defRPr/>
            </a:pPr>
            <a:r>
              <a:rPr kumimoji="0" lang="en-GB" sz="1800" b="0" i="0" u="none" strike="noStrike" kern="1200" cap="none" spc="0" normalizeH="0" baseline="0" noProof="0" dirty="0">
                <a:ln>
                  <a:noFill/>
                </a:ln>
                <a:solidFill>
                  <a:prstClr val="white"/>
                </a:solidFill>
                <a:effectLst/>
                <a:uLnTx/>
                <a:uFillTx/>
                <a:latin typeface="Arial"/>
                <a:ea typeface="+mn-ea"/>
                <a:cs typeface="Arial"/>
              </a:rPr>
              <a:t>'Test and Learn' Strategy </a:t>
            </a: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14999"/>
              </a:lnSpc>
              <a:spcBef>
                <a:spcPts val="1000"/>
              </a:spcBef>
              <a:spcAft>
                <a:spcPts val="0"/>
              </a:spcAft>
              <a:buClr>
                <a:srgbClr val="8DC640"/>
              </a:buClr>
              <a:buSzTx/>
              <a:buFont typeface="System Font Regular"/>
              <a:buChar char="–"/>
              <a:tabLst/>
              <a:defRPr/>
            </a:pPr>
            <a:r>
              <a:rPr kumimoji="0" lang="en-GB" sz="1800" b="0" i="0" u="none" strike="noStrike" kern="1200" cap="none" spc="0" normalizeH="0" baseline="0" noProof="0" dirty="0">
                <a:ln>
                  <a:noFill/>
                </a:ln>
                <a:solidFill>
                  <a:prstClr val="white"/>
                </a:solidFill>
                <a:effectLst/>
                <a:uLnTx/>
                <a:uFillTx/>
                <a:latin typeface="Arial"/>
                <a:ea typeface="+mn-ea"/>
                <a:cs typeface="Arial"/>
              </a:rPr>
              <a:t>Getting the messaging right </a:t>
            </a: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14999"/>
              </a:lnSpc>
              <a:spcBef>
                <a:spcPts val="1000"/>
              </a:spcBef>
              <a:spcAft>
                <a:spcPts val="0"/>
              </a:spcAft>
              <a:buClr>
                <a:srgbClr val="8DC640"/>
              </a:buClr>
              <a:buSzTx/>
              <a:buFont typeface="System Font Regular"/>
              <a:buChar char="–"/>
              <a:tabLst/>
              <a:defRPr/>
            </a:pPr>
            <a:r>
              <a:rPr kumimoji="0" lang="en-GB" sz="1800" b="0" i="0" u="none" strike="noStrike" kern="1200" cap="none" spc="0" normalizeH="0" baseline="0" noProof="0" dirty="0">
                <a:ln>
                  <a:noFill/>
                </a:ln>
                <a:solidFill>
                  <a:prstClr val="white"/>
                </a:solidFill>
                <a:effectLst/>
                <a:uLnTx/>
                <a:uFillTx/>
                <a:latin typeface="Arial"/>
                <a:ea typeface="+mn-ea"/>
                <a:cs typeface="Times New Roman"/>
              </a:rPr>
              <a:t>Research found that 1/3 of private landlords in the West of England were not fully aware of the Minimum Energy Efficiency Standards (MEES)</a:t>
            </a:r>
          </a:p>
          <a:p>
            <a:pPr marL="228600" marR="0" lvl="0" indent="-228600" algn="l" defTabSz="914400" rtl="0" eaLnBrk="1" fontAlgn="auto" latinLnBrk="0" hangingPunct="1">
              <a:lnSpc>
                <a:spcPct val="114999"/>
              </a:lnSpc>
              <a:spcBef>
                <a:spcPts val="1000"/>
              </a:spcBef>
              <a:spcAft>
                <a:spcPts val="0"/>
              </a:spcAft>
              <a:buClr>
                <a:srgbClr val="8DC640"/>
              </a:buClr>
              <a:buSzTx/>
              <a:buFont typeface="System Font Regular"/>
              <a:buChar char="–"/>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15000"/>
              </a:lnSpc>
              <a:spcBef>
                <a:spcPts val="1000"/>
              </a:spcBef>
              <a:spcAft>
                <a:spcPts val="0"/>
              </a:spcAft>
              <a:buClr>
                <a:srgbClr val="8DC640"/>
              </a:buClr>
              <a:buSzTx/>
              <a:buFont typeface="System Font Regular"/>
              <a:buChar char="–"/>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03E1F96-D0DC-6A0B-247C-CB8247EC53CB}"/>
              </a:ext>
            </a:extLst>
          </p:cNvPr>
          <p:cNvSpPr txBox="1"/>
          <p:nvPr/>
        </p:nvSpPr>
        <p:spPr>
          <a:xfrm>
            <a:off x="643813" y="1905000"/>
            <a:ext cx="5452188" cy="4350571"/>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 name="Picture 2" descr="TWM_SevernWye_230824_1005.JPG">
            <a:extLst>
              <a:ext uri="{FF2B5EF4-FFF2-40B4-BE49-F238E27FC236}">
                <a16:creationId xmlns:a16="http://schemas.microsoft.com/office/drawing/2014/main" id="{78A15B08-DE0F-B47A-BBE4-AA98F2822C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5542" y="2013849"/>
            <a:ext cx="4250675" cy="2830302"/>
          </a:xfrm>
          <a:prstGeom prst="rect">
            <a:avLst/>
          </a:prstGeom>
        </p:spPr>
      </p:pic>
    </p:spTree>
    <p:extLst>
      <p:ext uri="{BB962C8B-B14F-4D97-AF65-F5344CB8AC3E}">
        <p14:creationId xmlns:p14="http://schemas.microsoft.com/office/powerpoint/2010/main" val="25571337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40B7B-72F7-DEEF-ED75-BDA85FCBB0A5}"/>
              </a:ext>
            </a:extLst>
          </p:cNvPr>
          <p:cNvSpPr>
            <a:spLocks noGrp="1"/>
          </p:cNvSpPr>
          <p:nvPr>
            <p:ph type="title"/>
          </p:nvPr>
        </p:nvSpPr>
        <p:spPr/>
        <p:txBody>
          <a:bodyPr/>
          <a:lstStyle/>
          <a:p>
            <a:r>
              <a:rPr lang="en-US" dirty="0">
                <a:cs typeface="Arial"/>
              </a:rPr>
              <a:t>What we have learnt</a:t>
            </a:r>
          </a:p>
        </p:txBody>
      </p:sp>
      <p:sp>
        <p:nvSpPr>
          <p:cNvPr id="3" name="Content Placeholder 2">
            <a:extLst>
              <a:ext uri="{FF2B5EF4-FFF2-40B4-BE49-F238E27FC236}">
                <a16:creationId xmlns:a16="http://schemas.microsoft.com/office/drawing/2014/main" id="{D1ACD6B2-23EF-F89E-1F30-9ABE279FE5A3}"/>
              </a:ext>
            </a:extLst>
          </p:cNvPr>
          <p:cNvSpPr>
            <a:spLocks noGrp="1"/>
          </p:cNvSpPr>
          <p:nvPr>
            <p:ph sz="half" idx="1"/>
          </p:nvPr>
        </p:nvSpPr>
        <p:spPr>
          <a:xfrm>
            <a:off x="838200" y="2358106"/>
            <a:ext cx="4437962" cy="3818857"/>
          </a:xfrm>
        </p:spPr>
        <p:txBody>
          <a:bodyPr vert="horz" lIns="91440" tIns="45720" rIns="91440" bIns="45720" rtlCol="0" anchor="t">
            <a:normAutofit/>
          </a:bodyPr>
          <a:lstStyle/>
          <a:p>
            <a:r>
              <a:rPr lang="en-US" dirty="0">
                <a:latin typeface="Arial"/>
                <a:cs typeface="Arial"/>
              </a:rPr>
              <a:t>Successes</a:t>
            </a:r>
          </a:p>
          <a:p>
            <a:r>
              <a:rPr lang="en-US" dirty="0"/>
              <a:t>Failures </a:t>
            </a:r>
          </a:p>
          <a:p>
            <a:r>
              <a:rPr lang="en-US" dirty="0">
                <a:latin typeface="Arial"/>
                <a:cs typeface="Arial"/>
              </a:rPr>
              <a:t>What's round the corner for MEES</a:t>
            </a:r>
            <a:endParaRPr lang="en-US" dirty="0"/>
          </a:p>
        </p:txBody>
      </p:sp>
      <p:pic>
        <p:nvPicPr>
          <p:cNvPr id="5" name="Content Placeholder 4" descr="Assessors at home.jpeg">
            <a:extLst>
              <a:ext uri="{FF2B5EF4-FFF2-40B4-BE49-F238E27FC236}">
                <a16:creationId xmlns:a16="http://schemas.microsoft.com/office/drawing/2014/main" id="{F0AD2EA2-6CCC-05E2-E96F-2DFE664441E8}"/>
              </a:ext>
            </a:extLst>
          </p:cNvPr>
          <p:cNvPicPr>
            <a:picLocks noGrp="1" noChangeAspect="1"/>
          </p:cNvPicPr>
          <p:nvPr>
            <p:ph sz="half" idx="2"/>
          </p:nvPr>
        </p:nvPicPr>
        <p:blipFill>
          <a:blip r:embed="rId2"/>
          <a:stretch>
            <a:fillRect/>
          </a:stretch>
        </p:blipFill>
        <p:spPr>
          <a:xfrm>
            <a:off x="6025308" y="1613082"/>
            <a:ext cx="4548131" cy="3032087"/>
          </a:xfrm>
        </p:spPr>
      </p:pic>
    </p:spTree>
    <p:extLst>
      <p:ext uri="{BB962C8B-B14F-4D97-AF65-F5344CB8AC3E}">
        <p14:creationId xmlns:p14="http://schemas.microsoft.com/office/powerpoint/2010/main" val="482590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 name="Picture 22" descr="A road through a forest&#10;&#10;Description automatically generated">
            <a:extLst>
              <a:ext uri="{FF2B5EF4-FFF2-40B4-BE49-F238E27FC236}">
                <a16:creationId xmlns:a16="http://schemas.microsoft.com/office/drawing/2014/main" id="{33A1E6C3-C995-12F0-583D-BD14D0EBF1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7052554"/>
          </a:xfrm>
          <a:prstGeom prst="rect">
            <a:avLst/>
          </a:prstGeom>
        </p:spPr>
      </p:pic>
      <p:cxnSp>
        <p:nvCxnSpPr>
          <p:cNvPr id="9" name="Straight Connector 8">
            <a:extLst>
              <a:ext uri="{FF2B5EF4-FFF2-40B4-BE49-F238E27FC236}">
                <a16:creationId xmlns:a16="http://schemas.microsoft.com/office/drawing/2014/main" id="{E5F9FB48-AC49-4242-889D-AB4A4BBBF8CC}"/>
              </a:ext>
            </a:extLst>
          </p:cNvPr>
          <p:cNvCxnSpPr>
            <a:cxnSpLocks/>
          </p:cNvCxnSpPr>
          <p:nvPr/>
        </p:nvCxnSpPr>
        <p:spPr>
          <a:xfrm>
            <a:off x="6962492" y="2353401"/>
            <a:ext cx="0" cy="1809208"/>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3" name="Text Placeholder 12">
            <a:extLst>
              <a:ext uri="{FF2B5EF4-FFF2-40B4-BE49-F238E27FC236}">
                <a16:creationId xmlns:a16="http://schemas.microsoft.com/office/drawing/2014/main" id="{F8FE3A48-4812-72C8-EC7E-82043B7E8EA4}"/>
              </a:ext>
            </a:extLst>
          </p:cNvPr>
          <p:cNvSpPr>
            <a:spLocks noGrp="1"/>
          </p:cNvSpPr>
          <p:nvPr>
            <p:ph type="body" sz="quarter" idx="10"/>
          </p:nvPr>
        </p:nvSpPr>
        <p:spPr>
          <a:xfrm>
            <a:off x="1467352" y="2582342"/>
            <a:ext cx="6532562" cy="1683859"/>
          </a:xfrm>
        </p:spPr>
        <p:txBody>
          <a:bodyPr/>
          <a:lstStyle/>
          <a:p>
            <a:r>
              <a:rPr lang="en-GB" dirty="0">
                <a:cs typeface="Arial"/>
              </a:rPr>
              <a:t>Local Energy </a:t>
            </a:r>
            <a:endParaRPr lang="en-GB" dirty="0"/>
          </a:p>
          <a:p>
            <a:r>
              <a:rPr lang="en-GB" dirty="0">
                <a:cs typeface="Arial"/>
              </a:rPr>
              <a:t>Advice Demonstrator</a:t>
            </a:r>
            <a:endParaRPr lang="en-GB" dirty="0"/>
          </a:p>
        </p:txBody>
      </p:sp>
      <p:pic>
        <p:nvPicPr>
          <p:cNvPr id="6" name="Picture 5" descr="A logo with white text&#10;&#10;Description automatically generated">
            <a:extLst>
              <a:ext uri="{FF2B5EF4-FFF2-40B4-BE49-F238E27FC236}">
                <a16:creationId xmlns:a16="http://schemas.microsoft.com/office/drawing/2014/main" id="{371BDF9A-3FD0-AA50-3311-AB4783DA6F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8956" y="1740724"/>
            <a:ext cx="3409374" cy="3034559"/>
          </a:xfrm>
          <a:prstGeom prst="rect">
            <a:avLst/>
          </a:prstGeom>
        </p:spPr>
      </p:pic>
      <p:sp>
        <p:nvSpPr>
          <p:cNvPr id="2" name="Text Placeholder 12">
            <a:extLst>
              <a:ext uri="{FF2B5EF4-FFF2-40B4-BE49-F238E27FC236}">
                <a16:creationId xmlns:a16="http://schemas.microsoft.com/office/drawing/2014/main" id="{2D7CAE29-C881-0347-F3E5-B4331B44DACB}"/>
              </a:ext>
            </a:extLst>
          </p:cNvPr>
          <p:cNvSpPr txBox="1">
            <a:spLocks/>
          </p:cNvSpPr>
          <p:nvPr/>
        </p:nvSpPr>
        <p:spPr>
          <a:xfrm>
            <a:off x="4897271" y="6201049"/>
            <a:ext cx="6532562" cy="439287"/>
          </a:xfrm>
          <a:prstGeom prst="rect">
            <a:avLst/>
          </a:prstGeom>
        </p:spPr>
        <p:txBody>
          <a:bodyPr vert="horz" lIns="91440" tIns="45720" rIns="91440" bIns="45720" rtlCol="0" anchor="b">
            <a:spAutoFit/>
          </a:bodyPr>
          <a:lstStyle>
            <a:lvl1pPr marL="0" indent="0" algn="l" defTabSz="914400" rtl="0" eaLnBrk="1" latinLnBrk="0" hangingPunct="1">
              <a:lnSpc>
                <a:spcPct val="125000"/>
              </a:lnSpc>
              <a:spcBef>
                <a:spcPts val="1000"/>
              </a:spcBef>
              <a:buClr>
                <a:schemeClr val="accent4"/>
              </a:buClr>
              <a:buFont typeface="System Font Regular"/>
              <a:buNone/>
              <a:defRPr sz="4000" b="1" kern="1200" spc="-50" baseline="0">
                <a:solidFill>
                  <a:schemeClr val="tx1"/>
                </a:solidFill>
                <a:latin typeface="+mj-lt"/>
                <a:ea typeface="+mn-ea"/>
                <a:cs typeface="Arial" panose="020B0604020202020204" pitchFamily="34" charset="0"/>
              </a:defRPr>
            </a:lvl1pPr>
            <a:lvl2pPr marL="685800" indent="-228600" algn="l" defTabSz="914400" rtl="0" eaLnBrk="1" latinLnBrk="0" hangingPunct="1">
              <a:lnSpc>
                <a:spcPct val="125000"/>
              </a:lnSpc>
              <a:spcBef>
                <a:spcPts val="500"/>
              </a:spcBef>
              <a:buClr>
                <a:schemeClr val="accent4"/>
              </a:buClr>
              <a:buFont typeface="System Font Regular"/>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5000"/>
              </a:lnSpc>
              <a:spcBef>
                <a:spcPts val="500"/>
              </a:spcBef>
              <a:buClr>
                <a:schemeClr val="accent4"/>
              </a:buClr>
              <a:buFont typeface="System Font Regular"/>
              <a:buNone/>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5000"/>
              </a:lnSpc>
              <a:spcBef>
                <a:spcPts val="500"/>
              </a:spcBef>
              <a:buClr>
                <a:schemeClr val="accent4"/>
              </a:buClr>
              <a:buFont typeface="System Font Regular"/>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5000"/>
              </a:lnSpc>
              <a:spcBef>
                <a:spcPts val="500"/>
              </a:spcBef>
              <a:buClr>
                <a:schemeClr val="accent4"/>
              </a:buClr>
              <a:buFont typeface="System Font Regular"/>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1000"/>
              </a:spcBef>
              <a:spcAft>
                <a:spcPts val="0"/>
              </a:spcAft>
              <a:buClr>
                <a:srgbClr val="8DC640"/>
              </a:buClr>
              <a:buSzTx/>
              <a:buFont typeface="System Font Regular"/>
              <a:buNone/>
              <a:tabLst/>
              <a:defRPr/>
            </a:pPr>
            <a:r>
              <a:rPr kumimoji="0" lang="en-GB" sz="2000" b="1" i="0" u="none" strike="noStrike" kern="1200" cap="none" spc="-50" normalizeH="0" baseline="0" noProof="0" dirty="0">
                <a:ln>
                  <a:noFill/>
                </a:ln>
                <a:solidFill>
                  <a:prstClr val="white"/>
                </a:solidFill>
                <a:effectLst/>
                <a:uLnTx/>
                <a:uFillTx/>
                <a:latin typeface="Arial"/>
                <a:ea typeface="+mn-ea"/>
                <a:cs typeface="Arial"/>
              </a:rPr>
              <a:t>Jess Atherton – LEAD Project Manager</a:t>
            </a:r>
            <a:endParaRPr kumimoji="0" lang="en-GB" sz="2000" b="1" i="0" u="none" strike="noStrike" kern="1200" cap="none" spc="-5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432955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B9C8-B401-718F-4631-607BB0D82EEE}"/>
              </a:ext>
            </a:extLst>
          </p:cNvPr>
          <p:cNvSpPr>
            <a:spLocks noGrp="1"/>
          </p:cNvSpPr>
          <p:nvPr>
            <p:ph type="ctrTitle"/>
          </p:nvPr>
        </p:nvSpPr>
        <p:spPr/>
        <p:txBody>
          <a:bodyPr/>
          <a:lstStyle/>
          <a:p>
            <a:pPr algn="ctr"/>
            <a:r>
              <a:rPr lang="en-GB" sz="4400" dirty="0"/>
              <a:t>Steven Cole and Amy Staff</a:t>
            </a:r>
            <a:br>
              <a:rPr lang="en-GB" sz="4400" dirty="0"/>
            </a:br>
            <a:r>
              <a:rPr lang="en-GB" sz="4400" dirty="0"/>
              <a:t>Centre for Sustainable Energy</a:t>
            </a:r>
          </a:p>
        </p:txBody>
      </p:sp>
    </p:spTree>
    <p:extLst>
      <p:ext uri="{BB962C8B-B14F-4D97-AF65-F5344CB8AC3E}">
        <p14:creationId xmlns:p14="http://schemas.microsoft.com/office/powerpoint/2010/main" val="455336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81857B-B2F0-4F28-AFAF-7DC372057A98}"/>
              </a:ext>
            </a:extLst>
          </p:cNvPr>
          <p:cNvSpPr txBox="1"/>
          <p:nvPr/>
        </p:nvSpPr>
        <p:spPr>
          <a:xfrm>
            <a:off x="943896" y="1905506"/>
            <a:ext cx="10304208"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F5F2EB"/>
                </a:solidFill>
                <a:effectLst/>
                <a:uLnTx/>
                <a:uFillTx/>
                <a:latin typeface="Corbel" panose="020B0503020204020204" pitchFamily="34" charset="0"/>
                <a:ea typeface="+mn-ea"/>
                <a:cs typeface="+mn-cs"/>
              </a:rPr>
              <a:t>Hyper Local Approaches to Retrofit</a:t>
            </a:r>
          </a:p>
        </p:txBody>
      </p:sp>
      <p:pic>
        <p:nvPicPr>
          <p:cNvPr id="7" name="Picture 6" descr="White text on a black background&#10;&#10;Description automatically generated">
            <a:extLst>
              <a:ext uri="{FF2B5EF4-FFF2-40B4-BE49-F238E27FC236}">
                <a16:creationId xmlns:a16="http://schemas.microsoft.com/office/drawing/2014/main" id="{6459CBE2-E8A4-0ED9-A334-C14745CC9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3675" y="264969"/>
            <a:ext cx="2192594" cy="940767"/>
          </a:xfrm>
          <a:prstGeom prst="rect">
            <a:avLst/>
          </a:prstGeom>
        </p:spPr>
      </p:pic>
    </p:spTree>
    <p:extLst>
      <p:ext uri="{BB962C8B-B14F-4D97-AF65-F5344CB8AC3E}">
        <p14:creationId xmlns:p14="http://schemas.microsoft.com/office/powerpoint/2010/main" val="2341471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4141C62-737E-9DF0-C25F-F281DD379A9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7F3C3E6-3AF4-8807-4C0C-39EC5F015848}"/>
              </a:ext>
            </a:extLst>
          </p:cNvPr>
          <p:cNvSpPr txBox="1"/>
          <p:nvPr/>
        </p:nvSpPr>
        <p:spPr>
          <a:xfrm>
            <a:off x="420013" y="811090"/>
            <a:ext cx="89302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WoE LEAD: </a:t>
            </a:r>
            <a:r>
              <a:rPr kumimoji="0" lang="en-GB" sz="5400" b="0"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North Somerset</a:t>
            </a:r>
          </a:p>
        </p:txBody>
      </p:sp>
      <p:sp>
        <p:nvSpPr>
          <p:cNvPr id="16" name="TextBox 15">
            <a:extLst>
              <a:ext uri="{FF2B5EF4-FFF2-40B4-BE49-F238E27FC236}">
                <a16:creationId xmlns:a16="http://schemas.microsoft.com/office/drawing/2014/main" id="{1C7AE8EA-DA3E-56C1-13F5-14CCAC0CE4C9}"/>
              </a:ext>
            </a:extLst>
          </p:cNvPr>
          <p:cNvSpPr txBox="1"/>
          <p:nvPr/>
        </p:nvSpPr>
        <p:spPr>
          <a:xfrm>
            <a:off x="495220" y="2256469"/>
            <a:ext cx="5984350"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Aim: </a:t>
            </a:r>
            <a:r>
              <a:rPr kumimoji="0" lang="en-GB" sz="2600" b="0"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empower communities to act around retrofit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srgbClr val="1C0533"/>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How? </a:t>
            </a:r>
            <a:r>
              <a:rPr kumimoji="0" lang="en-GB" sz="2600" b="0"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Grants for ‘Open Homes’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srgbClr val="1C0533"/>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Why? </a:t>
            </a:r>
            <a:r>
              <a:rPr kumimoji="0" lang="en-GB" sz="2600" b="0"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Hear </a:t>
            </a:r>
            <a:r>
              <a:rPr kumimoji="0" lang="en-GB" sz="2600" b="1" i="0" u="sng" strike="noStrike" kern="1200" cap="none" spc="0" normalizeH="0" baseline="0" noProof="0" dirty="0">
                <a:ln>
                  <a:noFill/>
                </a:ln>
                <a:solidFill>
                  <a:srgbClr val="1C0533"/>
                </a:solidFill>
                <a:effectLst/>
                <a:uLnTx/>
                <a:uFillTx/>
                <a:latin typeface="Corbel" panose="020B0503020204020204" pitchFamily="34" charset="0"/>
                <a:ea typeface="+mn-ea"/>
                <a:cs typeface="+mn-cs"/>
              </a:rPr>
              <a:t>real</a:t>
            </a:r>
            <a:r>
              <a:rPr kumimoji="0" lang="en-GB" sz="2600" b="0"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 accounts and experiences from homeowners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srgbClr val="1C0533"/>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Foci: </a:t>
            </a:r>
            <a:r>
              <a:rPr kumimoji="0" lang="en-GB" sz="2600" b="0"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Hard-to-reach &amp; hard-to-treat homes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srgbClr val="1C0533"/>
              </a:solidFill>
              <a:effectLst/>
              <a:uLnTx/>
              <a:uFillTx/>
              <a:latin typeface="Corbel" panose="020B0503020204020204" pitchFamily="34" charset="0"/>
              <a:ea typeface="+mn-ea"/>
              <a:cs typeface="+mn-cs"/>
            </a:endParaRPr>
          </a:p>
        </p:txBody>
      </p:sp>
      <p:pic>
        <p:nvPicPr>
          <p:cNvPr id="2" name="Picture 1" descr="A purple fan shaped logo&#10;&#10;Description automatically generated">
            <a:extLst>
              <a:ext uri="{FF2B5EF4-FFF2-40B4-BE49-F238E27FC236}">
                <a16:creationId xmlns:a16="http://schemas.microsoft.com/office/drawing/2014/main" id="{9B4B795A-47D8-12F7-8358-50080F45F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7108" y="328226"/>
            <a:ext cx="944879" cy="482864"/>
          </a:xfrm>
          <a:prstGeom prst="rect">
            <a:avLst/>
          </a:prstGeom>
        </p:spPr>
      </p:pic>
      <p:pic>
        <p:nvPicPr>
          <p:cNvPr id="3" name="Picture 2">
            <a:extLst>
              <a:ext uri="{FF2B5EF4-FFF2-40B4-BE49-F238E27FC236}">
                <a16:creationId xmlns:a16="http://schemas.microsoft.com/office/drawing/2014/main" id="{17D60BB2-78DD-2783-CDA6-F629DA3084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590" y="1975335"/>
            <a:ext cx="4675957" cy="38214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564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41A7FCD-1306-3C92-AB7A-58D0AB171B40}"/>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552E7A7-AD02-6CF9-D43A-E8E0B104E73F}"/>
              </a:ext>
            </a:extLst>
          </p:cNvPr>
          <p:cNvSpPr/>
          <p:nvPr/>
        </p:nvSpPr>
        <p:spPr>
          <a:xfrm>
            <a:off x="3549195" y="815974"/>
            <a:ext cx="4074406" cy="101319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descr="A purple gear with a black background&#10;&#10;Description automatically generated">
            <a:extLst>
              <a:ext uri="{FF2B5EF4-FFF2-40B4-BE49-F238E27FC236}">
                <a16:creationId xmlns:a16="http://schemas.microsoft.com/office/drawing/2014/main" id="{2032A828-D4CB-D967-3191-2F5D1F4E7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0923" y="847880"/>
            <a:ext cx="1015114" cy="939981"/>
          </a:xfrm>
          <a:prstGeom prst="rect">
            <a:avLst/>
          </a:prstGeom>
          <a:noFill/>
        </p:spPr>
      </p:pic>
      <p:sp>
        <p:nvSpPr>
          <p:cNvPr id="27" name="TextBox 26">
            <a:extLst>
              <a:ext uri="{FF2B5EF4-FFF2-40B4-BE49-F238E27FC236}">
                <a16:creationId xmlns:a16="http://schemas.microsoft.com/office/drawing/2014/main" id="{8A141F45-AEA7-796C-EA2A-7E036F32530B}"/>
              </a:ext>
            </a:extLst>
          </p:cNvPr>
          <p:cNvSpPr txBox="1"/>
          <p:nvPr/>
        </p:nvSpPr>
        <p:spPr>
          <a:xfrm>
            <a:off x="4538313" y="873337"/>
            <a:ext cx="311537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Limited/confused retrofit knowledge </a:t>
            </a:r>
          </a:p>
        </p:txBody>
      </p:sp>
      <p:sp>
        <p:nvSpPr>
          <p:cNvPr id="6" name="TextBox 5">
            <a:extLst>
              <a:ext uri="{FF2B5EF4-FFF2-40B4-BE49-F238E27FC236}">
                <a16:creationId xmlns:a16="http://schemas.microsoft.com/office/drawing/2014/main" id="{5CDB58F8-2C93-649F-EA5F-EAB231160831}"/>
              </a:ext>
            </a:extLst>
          </p:cNvPr>
          <p:cNvSpPr txBox="1"/>
          <p:nvPr/>
        </p:nvSpPr>
        <p:spPr>
          <a:xfrm>
            <a:off x="6189076" y="2967335"/>
            <a:ext cx="52594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Barriers</a:t>
            </a:r>
          </a:p>
        </p:txBody>
      </p:sp>
      <p:sp>
        <p:nvSpPr>
          <p:cNvPr id="13" name="Rectangle: Rounded Corners 12">
            <a:extLst>
              <a:ext uri="{FF2B5EF4-FFF2-40B4-BE49-F238E27FC236}">
                <a16:creationId xmlns:a16="http://schemas.microsoft.com/office/drawing/2014/main" id="{BF0D50A8-722C-AE43-9D24-7C12ADA1BA23}"/>
              </a:ext>
            </a:extLst>
          </p:cNvPr>
          <p:cNvSpPr/>
          <p:nvPr/>
        </p:nvSpPr>
        <p:spPr>
          <a:xfrm>
            <a:off x="832516" y="2970293"/>
            <a:ext cx="4074406" cy="101319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TextBox 13">
            <a:extLst>
              <a:ext uri="{FF2B5EF4-FFF2-40B4-BE49-F238E27FC236}">
                <a16:creationId xmlns:a16="http://schemas.microsoft.com/office/drawing/2014/main" id="{962F476E-BA7E-5817-AA9E-6AD74C210CA0}"/>
              </a:ext>
            </a:extLst>
          </p:cNvPr>
          <p:cNvSpPr txBox="1"/>
          <p:nvPr/>
        </p:nvSpPr>
        <p:spPr>
          <a:xfrm>
            <a:off x="1841411" y="3060839"/>
            <a:ext cx="311537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Limited/no capacity of volunteers </a:t>
            </a:r>
          </a:p>
        </p:txBody>
      </p:sp>
      <p:sp>
        <p:nvSpPr>
          <p:cNvPr id="15" name="Rectangle: Rounded Corners 14">
            <a:extLst>
              <a:ext uri="{FF2B5EF4-FFF2-40B4-BE49-F238E27FC236}">
                <a16:creationId xmlns:a16="http://schemas.microsoft.com/office/drawing/2014/main" id="{67E95386-72FC-647C-CB53-39A6CFB280BF}"/>
              </a:ext>
            </a:extLst>
          </p:cNvPr>
          <p:cNvSpPr/>
          <p:nvPr/>
        </p:nvSpPr>
        <p:spPr>
          <a:xfrm>
            <a:off x="2443349" y="5124983"/>
            <a:ext cx="4074406" cy="101319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TextBox 15">
            <a:extLst>
              <a:ext uri="{FF2B5EF4-FFF2-40B4-BE49-F238E27FC236}">
                <a16:creationId xmlns:a16="http://schemas.microsoft.com/office/drawing/2014/main" id="{61DA7F5A-2A95-576F-9726-EE8B6A31AF17}"/>
              </a:ext>
            </a:extLst>
          </p:cNvPr>
          <p:cNvSpPr txBox="1"/>
          <p:nvPr/>
        </p:nvSpPr>
        <p:spPr>
          <a:xfrm>
            <a:off x="3443332" y="5211192"/>
            <a:ext cx="311537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No community group in area</a:t>
            </a:r>
          </a:p>
        </p:txBody>
      </p:sp>
      <p:pic>
        <p:nvPicPr>
          <p:cNvPr id="19" name="Picture 18" descr="A purple circle with white dots&#10;&#10;Description automatically generated with medium confidence">
            <a:extLst>
              <a:ext uri="{FF2B5EF4-FFF2-40B4-BE49-F238E27FC236}">
                <a16:creationId xmlns:a16="http://schemas.microsoft.com/office/drawing/2014/main" id="{56B4BB06-EA69-A117-F3B7-60216CC628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1920" y="5178177"/>
            <a:ext cx="962362" cy="891133"/>
          </a:xfrm>
          <a:prstGeom prst="rect">
            <a:avLst/>
          </a:prstGeom>
        </p:spPr>
      </p:pic>
      <p:pic>
        <p:nvPicPr>
          <p:cNvPr id="31" name="Picture 30" descr="A purple circle with black background&#10;&#10;Description automatically generated">
            <a:extLst>
              <a:ext uri="{FF2B5EF4-FFF2-40B4-BE49-F238E27FC236}">
                <a16:creationId xmlns:a16="http://schemas.microsoft.com/office/drawing/2014/main" id="{B5CFE85D-6357-6E0C-933A-E25270A607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499" y="2988130"/>
            <a:ext cx="1009912" cy="935164"/>
          </a:xfrm>
          <a:prstGeom prst="rect">
            <a:avLst/>
          </a:prstGeom>
        </p:spPr>
      </p:pic>
      <p:pic>
        <p:nvPicPr>
          <p:cNvPr id="2" name="Picture 1" descr="A purple fan shaped logo&#10;&#10;Description automatically generated">
            <a:extLst>
              <a:ext uri="{FF2B5EF4-FFF2-40B4-BE49-F238E27FC236}">
                <a16:creationId xmlns:a16="http://schemas.microsoft.com/office/drawing/2014/main" id="{BD1413EF-13ED-6066-363F-E7E20527F1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7108" y="328226"/>
            <a:ext cx="944879" cy="482864"/>
          </a:xfrm>
          <a:prstGeom prst="rect">
            <a:avLst/>
          </a:prstGeom>
        </p:spPr>
      </p:pic>
      <p:sp>
        <p:nvSpPr>
          <p:cNvPr id="4" name="Rectangle: Rounded Corners 3">
            <a:extLst>
              <a:ext uri="{FF2B5EF4-FFF2-40B4-BE49-F238E27FC236}">
                <a16:creationId xmlns:a16="http://schemas.microsoft.com/office/drawing/2014/main" id="{0DE7965C-2367-B83D-CA13-7D997BCC7A3D}"/>
              </a:ext>
            </a:extLst>
          </p:cNvPr>
          <p:cNvSpPr/>
          <p:nvPr/>
        </p:nvSpPr>
        <p:spPr>
          <a:xfrm>
            <a:off x="7720759" y="4522603"/>
            <a:ext cx="4074406" cy="101319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extBox 2">
            <a:extLst>
              <a:ext uri="{FF2B5EF4-FFF2-40B4-BE49-F238E27FC236}">
                <a16:creationId xmlns:a16="http://schemas.microsoft.com/office/drawing/2014/main" id="{1E47BEFF-7827-593A-C69F-5B06943C3921}"/>
              </a:ext>
            </a:extLst>
          </p:cNvPr>
          <p:cNvSpPr txBox="1"/>
          <p:nvPr/>
        </p:nvSpPr>
        <p:spPr>
          <a:xfrm>
            <a:off x="8720742" y="4782978"/>
            <a:ext cx="311537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Rural vs Urban</a:t>
            </a:r>
          </a:p>
        </p:txBody>
      </p:sp>
      <p:pic>
        <p:nvPicPr>
          <p:cNvPr id="5" name="Picture 4" descr="A purple circle with black background&#10;&#10;Description automatically generated">
            <a:extLst>
              <a:ext uri="{FF2B5EF4-FFF2-40B4-BE49-F238E27FC236}">
                <a16:creationId xmlns:a16="http://schemas.microsoft.com/office/drawing/2014/main" id="{D97A940C-93E2-5A80-A0E5-561FE686F8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1709" y="4567536"/>
            <a:ext cx="997132" cy="923330"/>
          </a:xfrm>
          <a:prstGeom prst="rect">
            <a:avLst/>
          </a:prstGeom>
        </p:spPr>
      </p:pic>
    </p:spTree>
    <p:extLst>
      <p:ext uri="{BB962C8B-B14F-4D97-AF65-F5344CB8AC3E}">
        <p14:creationId xmlns:p14="http://schemas.microsoft.com/office/powerpoint/2010/main" val="1355862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7C1805B-E1A5-4638-942F-88E6FAC8ABA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2B9115D-47D3-5E57-ACB3-2FD112B9477D}"/>
              </a:ext>
            </a:extLst>
          </p:cNvPr>
          <p:cNvSpPr txBox="1"/>
          <p:nvPr/>
        </p:nvSpPr>
        <p:spPr>
          <a:xfrm>
            <a:off x="870453" y="2155127"/>
            <a:ext cx="9660557"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Hyper Local Events </a:t>
            </a:r>
          </a:p>
        </p:txBody>
      </p:sp>
      <p:pic>
        <p:nvPicPr>
          <p:cNvPr id="7" name="Picture 6" descr="A black background with white text&#10;&#10;Description automatically generated">
            <a:extLst>
              <a:ext uri="{FF2B5EF4-FFF2-40B4-BE49-F238E27FC236}">
                <a16:creationId xmlns:a16="http://schemas.microsoft.com/office/drawing/2014/main" id="{B3A82121-3853-70F1-FF38-12271B1CF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0462" y="5277678"/>
            <a:ext cx="2863363" cy="1228571"/>
          </a:xfrm>
          <a:prstGeom prst="rect">
            <a:avLst/>
          </a:prstGeom>
        </p:spPr>
      </p:pic>
    </p:spTree>
    <p:extLst>
      <p:ext uri="{BB962C8B-B14F-4D97-AF65-F5344CB8AC3E}">
        <p14:creationId xmlns:p14="http://schemas.microsoft.com/office/powerpoint/2010/main" val="1862650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B9C8-B401-718F-4631-607BB0D82EEE}"/>
              </a:ext>
            </a:extLst>
          </p:cNvPr>
          <p:cNvSpPr>
            <a:spLocks noGrp="1"/>
          </p:cNvSpPr>
          <p:nvPr>
            <p:ph type="ctrTitle"/>
          </p:nvPr>
        </p:nvSpPr>
        <p:spPr/>
        <p:txBody>
          <a:bodyPr/>
          <a:lstStyle/>
          <a:p>
            <a:pPr algn="ctr"/>
            <a:r>
              <a:rPr lang="en-GB" sz="4400" dirty="0"/>
              <a:t>James Ellwood, Plymouth Energy Community and Jenny Challenger, 361 Energy</a:t>
            </a:r>
          </a:p>
        </p:txBody>
      </p:sp>
    </p:spTree>
    <p:extLst>
      <p:ext uri="{BB962C8B-B14F-4D97-AF65-F5344CB8AC3E}">
        <p14:creationId xmlns:p14="http://schemas.microsoft.com/office/powerpoint/2010/main" val="2375413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06A4F485-1FF7-6982-0B47-0A052CEEC4C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2DEDC26-6C2E-BBAC-F30E-19E1167D535D}"/>
              </a:ext>
            </a:extLst>
          </p:cNvPr>
          <p:cNvSpPr/>
          <p:nvPr/>
        </p:nvSpPr>
        <p:spPr>
          <a:xfrm>
            <a:off x="6096000" y="0"/>
            <a:ext cx="6096000" cy="6858000"/>
          </a:xfrm>
          <a:prstGeom prst="rect">
            <a:avLst/>
          </a:prstGeom>
          <a:solidFill>
            <a:srgbClr val="1C05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2D2A4ACF-0135-F245-9C9E-05D409026606}"/>
              </a:ext>
            </a:extLst>
          </p:cNvPr>
          <p:cNvSpPr txBox="1"/>
          <p:nvPr/>
        </p:nvSpPr>
        <p:spPr>
          <a:xfrm>
            <a:off x="420013" y="955040"/>
            <a:ext cx="43332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211440"/>
                </a:solidFill>
                <a:effectLst/>
                <a:uLnTx/>
                <a:uFillTx/>
                <a:latin typeface="Corbel" panose="020B0503020204020204" pitchFamily="34" charset="0"/>
                <a:ea typeface="+mn-ea"/>
                <a:cs typeface="+mn-cs"/>
              </a:rPr>
              <a:t>Classic</a:t>
            </a:r>
          </a:p>
        </p:txBody>
      </p:sp>
      <p:sp>
        <p:nvSpPr>
          <p:cNvPr id="7" name="TextBox 6">
            <a:extLst>
              <a:ext uri="{FF2B5EF4-FFF2-40B4-BE49-F238E27FC236}">
                <a16:creationId xmlns:a16="http://schemas.microsoft.com/office/drawing/2014/main" id="{2CE5EA85-8C57-4D7E-9A9E-4365D7A85E76}"/>
              </a:ext>
            </a:extLst>
          </p:cNvPr>
          <p:cNvSpPr txBox="1"/>
          <p:nvPr/>
        </p:nvSpPr>
        <p:spPr>
          <a:xfrm>
            <a:off x="6546493" y="955039"/>
            <a:ext cx="43332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Adapted</a:t>
            </a:r>
          </a:p>
        </p:txBody>
      </p:sp>
      <p:sp>
        <p:nvSpPr>
          <p:cNvPr id="8" name="TextBox 7">
            <a:extLst>
              <a:ext uri="{FF2B5EF4-FFF2-40B4-BE49-F238E27FC236}">
                <a16:creationId xmlns:a16="http://schemas.microsoft.com/office/drawing/2014/main" id="{000CA3C5-CABA-2933-EB8F-644D2B325D16}"/>
              </a:ext>
            </a:extLst>
          </p:cNvPr>
          <p:cNvSpPr txBox="1"/>
          <p:nvPr/>
        </p:nvSpPr>
        <p:spPr>
          <a:xfrm>
            <a:off x="420013" y="2139246"/>
            <a:ext cx="4196080" cy="732848"/>
          </a:xfrm>
          <a:prstGeom prst="rect">
            <a:avLst/>
          </a:prstGeom>
          <a:noFill/>
        </p:spPr>
        <p:txBody>
          <a:bodyPr wrap="square" lIns="180000" tIns="180000" rIns="180000" bIns="18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11440"/>
                </a:solidFill>
                <a:effectLst/>
                <a:uLnTx/>
                <a:uFillTx/>
                <a:latin typeface="Corbel" panose="020B0503020204020204" pitchFamily="34" charset="0"/>
                <a:ea typeface="+mn-ea"/>
                <a:cs typeface="+mn-cs"/>
              </a:rPr>
              <a:t>Green Open Homes</a:t>
            </a:r>
          </a:p>
        </p:txBody>
      </p:sp>
      <p:sp>
        <p:nvSpPr>
          <p:cNvPr id="9" name="TextBox 8">
            <a:extLst>
              <a:ext uri="{FF2B5EF4-FFF2-40B4-BE49-F238E27FC236}">
                <a16:creationId xmlns:a16="http://schemas.microsoft.com/office/drawing/2014/main" id="{BCA8A6A3-FF68-1924-141D-26A105BB3AD6}"/>
              </a:ext>
            </a:extLst>
          </p:cNvPr>
          <p:cNvSpPr txBox="1"/>
          <p:nvPr/>
        </p:nvSpPr>
        <p:spPr>
          <a:xfrm>
            <a:off x="6546493" y="2108934"/>
            <a:ext cx="4196080" cy="4426166"/>
          </a:xfrm>
          <a:prstGeom prst="rect">
            <a:avLst/>
          </a:prstGeom>
          <a:noFill/>
        </p:spPr>
        <p:txBody>
          <a:bodyPr wrap="square" lIns="180000" tIns="180000" rIns="180000" bIns="18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Not Yet Green Open Homes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Portishead Energy Expo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‘Sherlock Homes’ – House Investigation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Coffee Mornings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Energy/Buildings Climate Action Planning </a:t>
            </a:r>
          </a:p>
        </p:txBody>
      </p:sp>
      <p:pic>
        <p:nvPicPr>
          <p:cNvPr id="2" name="Picture 1" descr="A white fan shaped logo&#10;&#10;Description automatically generated">
            <a:extLst>
              <a:ext uri="{FF2B5EF4-FFF2-40B4-BE49-F238E27FC236}">
                <a16:creationId xmlns:a16="http://schemas.microsoft.com/office/drawing/2014/main" id="{A3D4F292-CED3-B835-E97B-74BD157A9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108" y="328226"/>
            <a:ext cx="944880" cy="482864"/>
          </a:xfrm>
          <a:prstGeom prst="rect">
            <a:avLst/>
          </a:prstGeom>
        </p:spPr>
      </p:pic>
    </p:spTree>
    <p:extLst>
      <p:ext uri="{BB962C8B-B14F-4D97-AF65-F5344CB8AC3E}">
        <p14:creationId xmlns:p14="http://schemas.microsoft.com/office/powerpoint/2010/main" val="3391624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798D-27CF-089B-E9CB-45B0E1690497}"/>
              </a:ext>
            </a:extLst>
          </p:cNvPr>
          <p:cNvSpPr>
            <a:spLocks noGrp="1"/>
          </p:cNvSpPr>
          <p:nvPr>
            <p:ph type="title"/>
          </p:nvPr>
        </p:nvSpPr>
        <p:spPr>
          <a:xfrm>
            <a:off x="838200" y="588272"/>
            <a:ext cx="10781872" cy="1325563"/>
          </a:xfrm>
        </p:spPr>
        <p:txBody>
          <a:bodyPr>
            <a:normAutofit/>
          </a:bodyPr>
          <a:lstStyle/>
          <a:p>
            <a:r>
              <a:rPr lang="en-GB" sz="5400" b="1" dirty="0"/>
              <a:t>Portishead: Energy Expo</a:t>
            </a:r>
          </a:p>
        </p:txBody>
      </p:sp>
      <p:sp>
        <p:nvSpPr>
          <p:cNvPr id="3" name="Content Placeholder 2">
            <a:extLst>
              <a:ext uri="{FF2B5EF4-FFF2-40B4-BE49-F238E27FC236}">
                <a16:creationId xmlns:a16="http://schemas.microsoft.com/office/drawing/2014/main" id="{119C3164-C351-5999-45FE-97D51F2356E7}"/>
              </a:ext>
            </a:extLst>
          </p:cNvPr>
          <p:cNvSpPr>
            <a:spLocks noGrp="1"/>
          </p:cNvSpPr>
          <p:nvPr>
            <p:ph idx="1"/>
          </p:nvPr>
        </p:nvSpPr>
        <p:spPr>
          <a:xfrm>
            <a:off x="838200" y="1825625"/>
            <a:ext cx="4136136" cy="4351338"/>
          </a:xfrm>
        </p:spPr>
        <p:txBody>
          <a:bodyPr>
            <a:normAutofit fontScale="92500" lnSpcReduction="10000"/>
          </a:bodyPr>
          <a:lstStyle/>
          <a:p>
            <a:r>
              <a:rPr lang="en-GB" dirty="0"/>
              <a:t>‘Market-place style’ event</a:t>
            </a:r>
          </a:p>
          <a:p>
            <a:pPr marL="0" indent="0">
              <a:buNone/>
            </a:pPr>
            <a:endParaRPr lang="en-GB" dirty="0"/>
          </a:p>
          <a:p>
            <a:r>
              <a:rPr lang="en-GB" dirty="0"/>
              <a:t>5 Energy-related stalls </a:t>
            </a:r>
          </a:p>
          <a:p>
            <a:endParaRPr lang="en-GB" dirty="0"/>
          </a:p>
          <a:p>
            <a:r>
              <a:rPr lang="en-GB" dirty="0"/>
              <a:t>Mini retrofit training and kids workshops</a:t>
            </a:r>
          </a:p>
          <a:p>
            <a:pPr marL="0" indent="0">
              <a:buNone/>
            </a:pPr>
            <a:endParaRPr lang="en-GB" dirty="0"/>
          </a:p>
          <a:p>
            <a:r>
              <a:rPr lang="en-GB" dirty="0"/>
              <a:t>Other types of stall (e.g. clothes swap) brought in extra numbers  </a:t>
            </a:r>
          </a:p>
        </p:txBody>
      </p:sp>
      <p:pic>
        <p:nvPicPr>
          <p:cNvPr id="2050" name="Picture 2">
            <a:extLst>
              <a:ext uri="{FF2B5EF4-FFF2-40B4-BE49-F238E27FC236}">
                <a16:creationId xmlns:a16="http://schemas.microsoft.com/office/drawing/2014/main" id="{48146FAE-0D03-D64C-60D1-B319125C9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141" y="1825625"/>
            <a:ext cx="3888126" cy="17280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descr="A purple fan shaped logo&#10;&#10;Description automatically generated">
            <a:extLst>
              <a:ext uri="{FF2B5EF4-FFF2-40B4-BE49-F238E27FC236}">
                <a16:creationId xmlns:a16="http://schemas.microsoft.com/office/drawing/2014/main" id="{D7216C97-921D-0914-998F-1942E9F1E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2" y="297420"/>
            <a:ext cx="944879" cy="482864"/>
          </a:xfrm>
          <a:prstGeom prst="rect">
            <a:avLst/>
          </a:prstGeom>
        </p:spPr>
      </p:pic>
      <p:pic>
        <p:nvPicPr>
          <p:cNvPr id="10" name="Picture 9">
            <a:extLst>
              <a:ext uri="{FF2B5EF4-FFF2-40B4-BE49-F238E27FC236}">
                <a16:creationId xmlns:a16="http://schemas.microsoft.com/office/drawing/2014/main" id="{53B603E0-6BDE-012B-4C78-539B893AC1FC}"/>
              </a:ext>
            </a:extLst>
          </p:cNvPr>
          <p:cNvPicPr>
            <a:picLocks noChangeAspect="1"/>
          </p:cNvPicPr>
          <p:nvPr/>
        </p:nvPicPr>
        <p:blipFill>
          <a:blip r:embed="rId5">
            <a:extLst>
              <a:ext uri="{28A0092B-C50C-407E-A947-70E740481C1C}">
                <a14:useLocalDpi xmlns:a14="http://schemas.microsoft.com/office/drawing/2010/main" val="0"/>
              </a:ext>
            </a:extLst>
          </a:blip>
          <a:srcRect l="4615" r="4615"/>
          <a:stretch/>
        </p:blipFill>
        <p:spPr>
          <a:xfrm>
            <a:off x="4974336" y="3739580"/>
            <a:ext cx="3195796" cy="1984306"/>
          </a:xfrm>
          <a:prstGeom prst="roundRect">
            <a:avLst>
              <a:gd name="adj" fmla="val 10538"/>
            </a:avLst>
          </a:prstGeom>
        </p:spPr>
      </p:pic>
      <p:pic>
        <p:nvPicPr>
          <p:cNvPr id="11" name="Picture 10">
            <a:extLst>
              <a:ext uri="{FF2B5EF4-FFF2-40B4-BE49-F238E27FC236}">
                <a16:creationId xmlns:a16="http://schemas.microsoft.com/office/drawing/2014/main" id="{D3F60822-63B9-8669-0296-04CED22B536D}"/>
              </a:ext>
            </a:extLst>
          </p:cNvPr>
          <p:cNvPicPr>
            <a:picLocks noChangeAspect="1"/>
          </p:cNvPicPr>
          <p:nvPr/>
        </p:nvPicPr>
        <p:blipFill>
          <a:blip r:embed="rId6">
            <a:extLst>
              <a:ext uri="{28A0092B-C50C-407E-A947-70E740481C1C}">
                <a14:useLocalDpi xmlns:a14="http://schemas.microsoft.com/office/drawing/2010/main" val="0"/>
              </a:ext>
            </a:extLst>
          </a:blip>
          <a:srcRect l="4590" r="4590"/>
          <a:stretch/>
        </p:blipFill>
        <p:spPr>
          <a:xfrm>
            <a:off x="8557840" y="3775671"/>
            <a:ext cx="3195795" cy="1984306"/>
          </a:xfrm>
          <a:prstGeom prst="roundRect">
            <a:avLst>
              <a:gd name="adj" fmla="val 10538"/>
            </a:avLst>
          </a:prstGeom>
        </p:spPr>
      </p:pic>
    </p:spTree>
    <p:extLst>
      <p:ext uri="{BB962C8B-B14F-4D97-AF65-F5344CB8AC3E}">
        <p14:creationId xmlns:p14="http://schemas.microsoft.com/office/powerpoint/2010/main" val="2772261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8EDB-9023-7C45-3926-6BD4DE0CE641}"/>
              </a:ext>
            </a:extLst>
          </p:cNvPr>
          <p:cNvSpPr>
            <a:spLocks noGrp="1"/>
          </p:cNvSpPr>
          <p:nvPr>
            <p:ph type="title"/>
          </p:nvPr>
        </p:nvSpPr>
        <p:spPr>
          <a:xfrm>
            <a:off x="838200" y="486951"/>
            <a:ext cx="10515600" cy="1325563"/>
          </a:xfrm>
        </p:spPr>
        <p:txBody>
          <a:bodyPr>
            <a:normAutofit/>
          </a:bodyPr>
          <a:lstStyle/>
          <a:p>
            <a:r>
              <a:rPr lang="en-GB" sz="5400" b="1" dirty="0"/>
              <a:t>Dundry</a:t>
            </a:r>
          </a:p>
        </p:txBody>
      </p:sp>
      <p:sp>
        <p:nvSpPr>
          <p:cNvPr id="3" name="Content Placeholder 2">
            <a:extLst>
              <a:ext uri="{FF2B5EF4-FFF2-40B4-BE49-F238E27FC236}">
                <a16:creationId xmlns:a16="http://schemas.microsoft.com/office/drawing/2014/main" id="{5EC91A32-A42F-BAC5-66D4-50DB585CE3A0}"/>
              </a:ext>
            </a:extLst>
          </p:cNvPr>
          <p:cNvSpPr>
            <a:spLocks noGrp="1"/>
          </p:cNvSpPr>
          <p:nvPr>
            <p:ph idx="1"/>
          </p:nvPr>
        </p:nvSpPr>
        <p:spPr>
          <a:xfrm>
            <a:off x="838200" y="1438382"/>
            <a:ext cx="3929009" cy="5219272"/>
          </a:xfrm>
        </p:spPr>
        <p:txBody>
          <a:bodyPr>
            <a:normAutofit fontScale="92500"/>
          </a:bodyPr>
          <a:lstStyle/>
          <a:p>
            <a:pPr marL="0" indent="0">
              <a:buNone/>
            </a:pPr>
            <a:r>
              <a:rPr lang="en-GB" b="1" dirty="0"/>
              <a:t>Not Yet Green Open Home</a:t>
            </a:r>
          </a:p>
          <a:p>
            <a:r>
              <a:rPr lang="en-GB" dirty="0"/>
              <a:t>Tours of 2 open homes (1 traditional with extension, 1 modern)</a:t>
            </a:r>
          </a:p>
          <a:p>
            <a:r>
              <a:rPr lang="en-GB" dirty="0"/>
              <a:t>DIY Building Survey </a:t>
            </a:r>
          </a:p>
          <a:p>
            <a:r>
              <a:rPr lang="en-GB" dirty="0"/>
              <a:t>15 people attended </a:t>
            </a:r>
          </a:p>
          <a:p>
            <a:pPr marL="0" indent="0">
              <a:buNone/>
            </a:pPr>
            <a:endParaRPr lang="en-GB" dirty="0"/>
          </a:p>
          <a:p>
            <a:pPr marL="0" indent="0">
              <a:buNone/>
            </a:pPr>
            <a:r>
              <a:rPr lang="en-GB" b="1" dirty="0"/>
              <a:t>Coffee morning</a:t>
            </a:r>
          </a:p>
          <a:p>
            <a:r>
              <a:rPr lang="en-GB" dirty="0"/>
              <a:t>Thermal imaging service </a:t>
            </a:r>
          </a:p>
          <a:p>
            <a:r>
              <a:rPr lang="en-GB" dirty="0"/>
              <a:t>Energy advice </a:t>
            </a:r>
          </a:p>
          <a:p>
            <a:r>
              <a:rPr lang="en-GB" dirty="0"/>
              <a:t>20 people attended </a:t>
            </a:r>
          </a:p>
        </p:txBody>
      </p:sp>
      <p:pic>
        <p:nvPicPr>
          <p:cNvPr id="6" name="Picture 5">
            <a:extLst>
              <a:ext uri="{FF2B5EF4-FFF2-40B4-BE49-F238E27FC236}">
                <a16:creationId xmlns:a16="http://schemas.microsoft.com/office/drawing/2014/main" id="{D3E0B6BD-00CF-2BAD-A021-2E833CEAC120}"/>
              </a:ext>
            </a:extLst>
          </p:cNvPr>
          <p:cNvPicPr>
            <a:picLocks noChangeAspect="1"/>
          </p:cNvPicPr>
          <p:nvPr/>
        </p:nvPicPr>
        <p:blipFill>
          <a:blip r:embed="rId3">
            <a:extLst>
              <a:ext uri="{28A0092B-C50C-407E-A947-70E740481C1C}">
                <a14:useLocalDpi xmlns:a14="http://schemas.microsoft.com/office/drawing/2010/main" val="0"/>
              </a:ext>
            </a:extLst>
          </a:blip>
          <a:srcRect t="8624" b="8624"/>
          <a:stretch/>
        </p:blipFill>
        <p:spPr>
          <a:xfrm>
            <a:off x="5643331" y="427300"/>
            <a:ext cx="4834346" cy="3001700"/>
          </a:xfrm>
          <a:prstGeom prst="roundRect">
            <a:avLst>
              <a:gd name="adj" fmla="val 10538"/>
            </a:avLst>
          </a:prstGeom>
        </p:spPr>
      </p:pic>
      <p:pic>
        <p:nvPicPr>
          <p:cNvPr id="8" name="Picture 7" descr="A group of people looking at a newspaper&#10;&#10;Description automatically generated">
            <a:extLst>
              <a:ext uri="{FF2B5EF4-FFF2-40B4-BE49-F238E27FC236}">
                <a16:creationId xmlns:a16="http://schemas.microsoft.com/office/drawing/2014/main" id="{8B0DFDBC-4ADE-CD7A-D739-45C609E85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8717" y="3653552"/>
            <a:ext cx="3583574" cy="3004102"/>
          </a:xfrm>
          <a:prstGeom prst="rect">
            <a:avLst/>
          </a:prstGeom>
          <a:effectLst>
            <a:outerShdw blurRad="50800" dist="38100" dir="2700000" algn="tl" rotWithShape="0">
              <a:prstClr val="black">
                <a:alpha val="40000"/>
              </a:prstClr>
            </a:outerShdw>
          </a:effectLst>
        </p:spPr>
      </p:pic>
      <p:pic>
        <p:nvPicPr>
          <p:cNvPr id="4" name="Picture 3" descr="A purple fan shaped logo&#10;&#10;Description automatically generated">
            <a:extLst>
              <a:ext uri="{FF2B5EF4-FFF2-40B4-BE49-F238E27FC236}">
                <a16:creationId xmlns:a16="http://schemas.microsoft.com/office/drawing/2014/main" id="{6B05F49E-22F1-CE58-E347-D66C1A8BA6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2" y="297420"/>
            <a:ext cx="944879" cy="482864"/>
          </a:xfrm>
          <a:prstGeom prst="rect">
            <a:avLst/>
          </a:prstGeom>
        </p:spPr>
      </p:pic>
    </p:spTree>
    <p:extLst>
      <p:ext uri="{BB962C8B-B14F-4D97-AF65-F5344CB8AC3E}">
        <p14:creationId xmlns:p14="http://schemas.microsoft.com/office/powerpoint/2010/main" val="3631442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F0440-AF8F-DF09-FE0F-CF32CFF82AC5}"/>
              </a:ext>
            </a:extLst>
          </p:cNvPr>
          <p:cNvSpPr>
            <a:spLocks noGrp="1"/>
          </p:cNvSpPr>
          <p:nvPr>
            <p:ph type="title"/>
          </p:nvPr>
        </p:nvSpPr>
        <p:spPr>
          <a:xfrm>
            <a:off x="838200" y="538852"/>
            <a:ext cx="10515600" cy="1325563"/>
          </a:xfrm>
        </p:spPr>
        <p:txBody>
          <a:bodyPr>
            <a:normAutofit/>
          </a:bodyPr>
          <a:lstStyle/>
          <a:p>
            <a:r>
              <a:rPr lang="en-GB" sz="5400" b="1" dirty="0"/>
              <a:t>Clevedon </a:t>
            </a:r>
          </a:p>
        </p:txBody>
      </p:sp>
      <p:sp>
        <p:nvSpPr>
          <p:cNvPr id="3" name="Content Placeholder 2">
            <a:extLst>
              <a:ext uri="{FF2B5EF4-FFF2-40B4-BE49-F238E27FC236}">
                <a16:creationId xmlns:a16="http://schemas.microsoft.com/office/drawing/2014/main" id="{E6644EFD-DB2A-9162-2033-4A3FB8B56959}"/>
              </a:ext>
            </a:extLst>
          </p:cNvPr>
          <p:cNvSpPr>
            <a:spLocks noGrp="1"/>
          </p:cNvSpPr>
          <p:nvPr>
            <p:ph idx="1"/>
          </p:nvPr>
        </p:nvSpPr>
        <p:spPr>
          <a:xfrm>
            <a:off x="667512" y="1801241"/>
            <a:ext cx="5257800" cy="4351338"/>
          </a:xfrm>
        </p:spPr>
        <p:txBody>
          <a:bodyPr>
            <a:normAutofit lnSpcReduction="10000"/>
          </a:bodyPr>
          <a:lstStyle/>
          <a:p>
            <a:pPr marL="0" indent="0">
              <a:buNone/>
            </a:pPr>
            <a:r>
              <a:rPr lang="en-GB" b="1" dirty="0"/>
              <a:t>Green Open Homes</a:t>
            </a:r>
          </a:p>
          <a:p>
            <a:r>
              <a:rPr lang="en-GB" dirty="0"/>
              <a:t>6 homes opened over 2 weekends </a:t>
            </a:r>
          </a:p>
          <a:p>
            <a:r>
              <a:rPr lang="en-GB" dirty="0"/>
              <a:t>96 visitors</a:t>
            </a:r>
          </a:p>
          <a:p>
            <a:endParaRPr lang="en-GB" dirty="0"/>
          </a:p>
          <a:p>
            <a:pPr marL="0" indent="0">
              <a:buNone/>
            </a:pPr>
            <a:r>
              <a:rPr lang="en-GB" b="1" dirty="0"/>
              <a:t>Action Planning</a:t>
            </a:r>
          </a:p>
          <a:p>
            <a:r>
              <a:rPr lang="en-GB" dirty="0"/>
              <a:t>Clevedon Climate &amp; Nature Partnership </a:t>
            </a:r>
          </a:p>
          <a:p>
            <a:r>
              <a:rPr lang="en-GB" dirty="0"/>
              <a:t>Plan for energy/buildings in Clevedon </a:t>
            </a:r>
          </a:p>
        </p:txBody>
      </p:sp>
      <p:pic>
        <p:nvPicPr>
          <p:cNvPr id="6" name="Picture 5">
            <a:extLst>
              <a:ext uri="{FF2B5EF4-FFF2-40B4-BE49-F238E27FC236}">
                <a16:creationId xmlns:a16="http://schemas.microsoft.com/office/drawing/2014/main" id="{771DC817-070C-4DA0-0F39-AED3F7375144}"/>
              </a:ext>
            </a:extLst>
          </p:cNvPr>
          <p:cNvPicPr>
            <a:picLocks noChangeAspect="1"/>
          </p:cNvPicPr>
          <p:nvPr/>
        </p:nvPicPr>
        <p:blipFill>
          <a:blip r:embed="rId3">
            <a:extLst>
              <a:ext uri="{28A0092B-C50C-407E-A947-70E740481C1C}">
                <a14:useLocalDpi xmlns:a14="http://schemas.microsoft.com/office/drawing/2010/main" val="0"/>
              </a:ext>
            </a:extLst>
          </a:blip>
          <a:srcRect l="4710" r="4710"/>
          <a:stretch/>
        </p:blipFill>
        <p:spPr>
          <a:xfrm>
            <a:off x="5925312" y="3429000"/>
            <a:ext cx="4641043" cy="2881676"/>
          </a:xfrm>
          <a:prstGeom prst="roundRect">
            <a:avLst>
              <a:gd name="adj" fmla="val 10538"/>
            </a:avLst>
          </a:prstGeom>
        </p:spPr>
      </p:pic>
      <p:pic>
        <p:nvPicPr>
          <p:cNvPr id="7" name="Picture 6" descr="A purple fan shaped logo&#10;&#10;Description automatically generated">
            <a:extLst>
              <a:ext uri="{FF2B5EF4-FFF2-40B4-BE49-F238E27FC236}">
                <a16:creationId xmlns:a16="http://schemas.microsoft.com/office/drawing/2014/main" id="{01A90436-80C5-4219-D397-4E8FD54FA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2" y="297420"/>
            <a:ext cx="944879" cy="482864"/>
          </a:xfrm>
          <a:prstGeom prst="rect">
            <a:avLst/>
          </a:prstGeom>
        </p:spPr>
      </p:pic>
      <p:pic>
        <p:nvPicPr>
          <p:cNvPr id="8" name="Picture 7">
            <a:extLst>
              <a:ext uri="{FF2B5EF4-FFF2-40B4-BE49-F238E27FC236}">
                <a16:creationId xmlns:a16="http://schemas.microsoft.com/office/drawing/2014/main" id="{8951EB7F-5314-1609-8807-35FAC3528B85}"/>
              </a:ext>
            </a:extLst>
          </p:cNvPr>
          <p:cNvPicPr>
            <a:picLocks noChangeAspect="1"/>
          </p:cNvPicPr>
          <p:nvPr/>
        </p:nvPicPr>
        <p:blipFill>
          <a:blip r:embed="rId5">
            <a:extLst>
              <a:ext uri="{28A0092B-C50C-407E-A947-70E740481C1C}">
                <a14:useLocalDpi xmlns:a14="http://schemas.microsoft.com/office/drawing/2010/main" val="0"/>
              </a:ext>
            </a:extLst>
          </a:blip>
          <a:srcRect t="8564" b="8564"/>
          <a:stretch/>
        </p:blipFill>
        <p:spPr>
          <a:xfrm>
            <a:off x="5925312" y="244558"/>
            <a:ext cx="4641043" cy="2881676"/>
          </a:xfrm>
          <a:prstGeom prst="roundRect">
            <a:avLst>
              <a:gd name="adj" fmla="val 10538"/>
            </a:avLst>
          </a:prstGeom>
        </p:spPr>
      </p:pic>
    </p:spTree>
    <p:extLst>
      <p:ext uri="{BB962C8B-B14F-4D97-AF65-F5344CB8AC3E}">
        <p14:creationId xmlns:p14="http://schemas.microsoft.com/office/powerpoint/2010/main" val="3270908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0A7A4-FA70-96EB-02D4-F693D436D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E13A31-1509-75F5-47EC-58B6884C4137}"/>
              </a:ext>
            </a:extLst>
          </p:cNvPr>
          <p:cNvSpPr>
            <a:spLocks noGrp="1"/>
          </p:cNvSpPr>
          <p:nvPr>
            <p:ph type="title"/>
          </p:nvPr>
        </p:nvSpPr>
        <p:spPr>
          <a:xfrm>
            <a:off x="838200" y="486085"/>
            <a:ext cx="10781872" cy="1325563"/>
          </a:xfrm>
        </p:spPr>
        <p:txBody>
          <a:bodyPr>
            <a:normAutofit fontScale="90000"/>
          </a:bodyPr>
          <a:lstStyle/>
          <a:p>
            <a:r>
              <a:rPr lang="en-GB" sz="5400" b="1" dirty="0"/>
              <a:t>Weston Super Mare: Sherlock ‘Homes’</a:t>
            </a:r>
          </a:p>
        </p:txBody>
      </p:sp>
      <p:sp>
        <p:nvSpPr>
          <p:cNvPr id="3" name="Content Placeholder 2">
            <a:extLst>
              <a:ext uri="{FF2B5EF4-FFF2-40B4-BE49-F238E27FC236}">
                <a16:creationId xmlns:a16="http://schemas.microsoft.com/office/drawing/2014/main" id="{242668A6-FBCC-BEA2-79A3-6786FC61178B}"/>
              </a:ext>
            </a:extLst>
          </p:cNvPr>
          <p:cNvSpPr>
            <a:spLocks noGrp="1"/>
          </p:cNvSpPr>
          <p:nvPr>
            <p:ph idx="1"/>
          </p:nvPr>
        </p:nvSpPr>
        <p:spPr>
          <a:xfrm>
            <a:off x="912494" y="2340483"/>
            <a:ext cx="3415301" cy="4351338"/>
          </a:xfrm>
        </p:spPr>
        <p:txBody>
          <a:bodyPr>
            <a:normAutofit/>
          </a:bodyPr>
          <a:lstStyle/>
          <a:p>
            <a:r>
              <a:rPr lang="en-GB" dirty="0"/>
              <a:t>DIY Building survey for KS2 </a:t>
            </a:r>
          </a:p>
          <a:p>
            <a:endParaRPr lang="en-GB" dirty="0"/>
          </a:p>
          <a:p>
            <a:r>
              <a:rPr lang="en-GB" dirty="0"/>
              <a:t>Workshop taking place in January </a:t>
            </a:r>
          </a:p>
          <a:p>
            <a:endParaRPr lang="en-GB" dirty="0"/>
          </a:p>
          <a:p>
            <a:endParaRPr lang="en-GB" dirty="0"/>
          </a:p>
          <a:p>
            <a:endParaRPr lang="en-GB" dirty="0"/>
          </a:p>
          <a:p>
            <a:endParaRPr lang="en-GB" dirty="0"/>
          </a:p>
        </p:txBody>
      </p:sp>
      <p:pic>
        <p:nvPicPr>
          <p:cNvPr id="4" name="Picture 3" descr="A purple fan shaped logo&#10;&#10;Description automatically generated">
            <a:extLst>
              <a:ext uri="{FF2B5EF4-FFF2-40B4-BE49-F238E27FC236}">
                <a16:creationId xmlns:a16="http://schemas.microsoft.com/office/drawing/2014/main" id="{E27FBCBE-7E71-F2B7-93C8-B9F7978E1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2" y="297420"/>
            <a:ext cx="944879" cy="482864"/>
          </a:xfrm>
          <a:prstGeom prst="rect">
            <a:avLst/>
          </a:prstGeom>
        </p:spPr>
      </p:pic>
      <p:pic>
        <p:nvPicPr>
          <p:cNvPr id="15" name="Picture 14">
            <a:extLst>
              <a:ext uri="{FF2B5EF4-FFF2-40B4-BE49-F238E27FC236}">
                <a16:creationId xmlns:a16="http://schemas.microsoft.com/office/drawing/2014/main" id="{35BFE8A4-C49C-AA47-CE48-A2689B2FFAEF}"/>
              </a:ext>
            </a:extLst>
          </p:cNvPr>
          <p:cNvPicPr>
            <a:picLocks noChangeAspect="1"/>
          </p:cNvPicPr>
          <p:nvPr/>
        </p:nvPicPr>
        <p:blipFill>
          <a:blip r:embed="rId4"/>
          <a:stretch>
            <a:fillRect/>
          </a:stretch>
        </p:blipFill>
        <p:spPr>
          <a:xfrm>
            <a:off x="5061493" y="1642558"/>
            <a:ext cx="4727526" cy="2873594"/>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CCD2A6CD-3EE0-139A-1930-179A673E0467}"/>
              </a:ext>
            </a:extLst>
          </p:cNvPr>
          <p:cNvPicPr>
            <a:picLocks noChangeAspect="1"/>
          </p:cNvPicPr>
          <p:nvPr/>
        </p:nvPicPr>
        <p:blipFill>
          <a:blip r:embed="rId5"/>
          <a:stretch>
            <a:fillRect/>
          </a:stretch>
        </p:blipFill>
        <p:spPr>
          <a:xfrm>
            <a:off x="6528889" y="2645118"/>
            <a:ext cx="5207297" cy="307325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BBD26874-95A4-B341-443A-62115BD5071D}"/>
              </a:ext>
            </a:extLst>
          </p:cNvPr>
          <p:cNvSpPr txBox="1"/>
          <p:nvPr/>
        </p:nvSpPr>
        <p:spPr>
          <a:xfrm>
            <a:off x="7683019" y="4414366"/>
            <a:ext cx="4212000" cy="2137472"/>
          </a:xfrm>
          <a:prstGeom prst="rect">
            <a:avLst/>
          </a:prstGeom>
        </p:spPr>
        <p:style>
          <a:lnRef idx="3">
            <a:schemeClr val="lt1"/>
          </a:lnRef>
          <a:fillRef idx="1">
            <a:schemeClr val="accent3"/>
          </a:fillRef>
          <a:effectRef idx="1">
            <a:schemeClr val="accent3"/>
          </a:effectRef>
          <a:fontRef idx="minor">
            <a:schemeClr val="lt1"/>
          </a:fontRef>
        </p:style>
        <p:txBody>
          <a:bodyPr wrap="square" lIns="216000" tIns="144000" b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0533"/>
                </a:solidFill>
                <a:effectLst/>
                <a:uLnTx/>
                <a:uFillTx/>
                <a:latin typeface="Segoe UI" panose="020B0502040204020203" pitchFamily="34" charset="0"/>
                <a:ea typeface="+mn-ea"/>
                <a:cs typeface="Segoe UI" panose="020B0502040204020203" pitchFamily="34" charset="0"/>
              </a:rPr>
              <a:t>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C0533"/>
                </a:solidFill>
                <a:effectLst/>
                <a:uLnTx/>
                <a:uFillTx/>
                <a:latin typeface="Segoe UI" panose="020B0502040204020203" pitchFamily="34" charset="0"/>
                <a:ea typeface="+mn-ea"/>
                <a:cs typeface="Segoe UI" panose="020B0502040204020203" pitchFamily="34" charset="0"/>
              </a:rPr>
              <a:t>Ventilation and draughts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C0533"/>
                </a:solidFill>
                <a:effectLst/>
                <a:uLnTx/>
                <a:uFillTx/>
                <a:latin typeface="Segoe UI" panose="020B0502040204020203" pitchFamily="34" charset="0"/>
                <a:ea typeface="+mn-ea"/>
                <a:cs typeface="Segoe UI" panose="020B0502040204020203" pitchFamily="34" charset="0"/>
              </a:rPr>
              <a:t>Heating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C0533"/>
                </a:solidFill>
                <a:effectLst/>
                <a:uLnTx/>
                <a:uFillTx/>
                <a:latin typeface="Segoe UI" panose="020B0502040204020203" pitchFamily="34" charset="0"/>
                <a:ea typeface="+mn-ea"/>
                <a:cs typeface="Segoe UI" panose="020B0502040204020203" pitchFamily="34" charset="0"/>
              </a:rPr>
              <a:t>Lighting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C0533"/>
                </a:solidFill>
                <a:effectLst/>
                <a:uLnTx/>
                <a:uFillTx/>
                <a:latin typeface="Segoe UI" panose="020B0502040204020203" pitchFamily="34" charset="0"/>
                <a:ea typeface="+mn-ea"/>
                <a:cs typeface="Segoe UI" panose="020B0502040204020203" pitchFamily="34" charset="0"/>
              </a:rPr>
              <a:t>Water use</a:t>
            </a:r>
          </a:p>
        </p:txBody>
      </p:sp>
    </p:spTree>
    <p:extLst>
      <p:ext uri="{BB962C8B-B14F-4D97-AF65-F5344CB8AC3E}">
        <p14:creationId xmlns:p14="http://schemas.microsoft.com/office/powerpoint/2010/main" val="1332480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0B5DE81-0A48-C1A2-B361-E51A2F1E7F7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4B65DAA-63F1-16F4-E774-87D69BB78FF7}"/>
              </a:ext>
            </a:extLst>
          </p:cNvPr>
          <p:cNvSpPr txBox="1"/>
          <p:nvPr/>
        </p:nvSpPr>
        <p:spPr>
          <a:xfrm>
            <a:off x="870453" y="2155127"/>
            <a:ext cx="966055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Local Data</a:t>
            </a:r>
          </a:p>
        </p:txBody>
      </p:sp>
      <p:pic>
        <p:nvPicPr>
          <p:cNvPr id="7" name="Picture 6" descr="A black background with white text&#10;&#10;Description automatically generated">
            <a:extLst>
              <a:ext uri="{FF2B5EF4-FFF2-40B4-BE49-F238E27FC236}">
                <a16:creationId xmlns:a16="http://schemas.microsoft.com/office/drawing/2014/main" id="{8A91F2A2-6757-B2EE-A93F-AA61777DC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0462" y="5277678"/>
            <a:ext cx="2863363" cy="1228571"/>
          </a:xfrm>
          <a:prstGeom prst="rect">
            <a:avLst/>
          </a:prstGeom>
        </p:spPr>
      </p:pic>
    </p:spTree>
    <p:extLst>
      <p:ext uri="{BB962C8B-B14F-4D97-AF65-F5344CB8AC3E}">
        <p14:creationId xmlns:p14="http://schemas.microsoft.com/office/powerpoint/2010/main" val="1254446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18DD9-663A-3850-006A-FC82C436682F}"/>
              </a:ext>
            </a:extLst>
          </p:cNvPr>
          <p:cNvSpPr>
            <a:spLocks noGrp="1"/>
          </p:cNvSpPr>
          <p:nvPr>
            <p:ph type="title"/>
          </p:nvPr>
        </p:nvSpPr>
        <p:spPr>
          <a:xfrm>
            <a:off x="940942" y="474887"/>
            <a:ext cx="10515600" cy="1325563"/>
          </a:xfrm>
        </p:spPr>
        <p:txBody>
          <a:bodyPr>
            <a:normAutofit/>
          </a:bodyPr>
          <a:lstStyle/>
          <a:p>
            <a:r>
              <a:rPr lang="en-GB" sz="5400" b="1" dirty="0"/>
              <a:t>Using Local Data: Maps </a:t>
            </a:r>
          </a:p>
        </p:txBody>
      </p:sp>
      <p:sp>
        <p:nvSpPr>
          <p:cNvPr id="3" name="Content Placeholder 2">
            <a:extLst>
              <a:ext uri="{FF2B5EF4-FFF2-40B4-BE49-F238E27FC236}">
                <a16:creationId xmlns:a16="http://schemas.microsoft.com/office/drawing/2014/main" id="{BC181872-0008-2CD9-2332-95035309E3B4}"/>
              </a:ext>
            </a:extLst>
          </p:cNvPr>
          <p:cNvSpPr>
            <a:spLocks noGrp="1"/>
          </p:cNvSpPr>
          <p:nvPr>
            <p:ph idx="1"/>
          </p:nvPr>
        </p:nvSpPr>
        <p:spPr>
          <a:xfrm>
            <a:off x="213225" y="2031774"/>
            <a:ext cx="2153102" cy="4593179"/>
          </a:xfrm>
        </p:spPr>
        <p:txBody>
          <a:bodyPr>
            <a:normAutofit fontScale="92500" lnSpcReduction="10000"/>
          </a:bodyPr>
          <a:lstStyle/>
          <a:p>
            <a:pPr marL="0" indent="0">
              <a:buNone/>
            </a:pPr>
            <a:r>
              <a:rPr lang="en-GB" dirty="0"/>
              <a:t>Highlight local data to make issues locally relevant </a:t>
            </a:r>
          </a:p>
          <a:p>
            <a:pPr marL="0" indent="0">
              <a:buNone/>
            </a:pPr>
            <a:endParaRPr lang="en-GB" dirty="0"/>
          </a:p>
          <a:p>
            <a:pPr marL="0" indent="0">
              <a:buNone/>
            </a:pPr>
            <a:r>
              <a:rPr lang="en-GB" dirty="0"/>
              <a:t>Tailored retrofit advice</a:t>
            </a:r>
          </a:p>
          <a:p>
            <a:pPr marL="0" indent="0">
              <a:buNone/>
            </a:pPr>
            <a:endParaRPr lang="en-GB" dirty="0"/>
          </a:p>
          <a:p>
            <a:pPr marL="0" indent="0">
              <a:buNone/>
            </a:pPr>
            <a:r>
              <a:rPr lang="en-GB" b="1" dirty="0"/>
              <a:t>Example:</a:t>
            </a:r>
            <a:r>
              <a:rPr lang="en-GB" dirty="0"/>
              <a:t> Clevedon climate action planning </a:t>
            </a:r>
          </a:p>
          <a:p>
            <a:pPr marL="0" indent="0">
              <a:buNone/>
            </a:pPr>
            <a:endParaRPr lang="en-GB" dirty="0"/>
          </a:p>
        </p:txBody>
      </p:sp>
      <p:pic>
        <p:nvPicPr>
          <p:cNvPr id="4" name="Picture 3">
            <a:extLst>
              <a:ext uri="{FF2B5EF4-FFF2-40B4-BE49-F238E27FC236}">
                <a16:creationId xmlns:a16="http://schemas.microsoft.com/office/drawing/2014/main" id="{450A5DA5-9D16-5FAA-AFED-0D0DC1BB86D6}"/>
              </a:ext>
            </a:extLst>
          </p:cNvPr>
          <p:cNvPicPr>
            <a:picLocks noChangeAspect="1"/>
          </p:cNvPicPr>
          <p:nvPr/>
        </p:nvPicPr>
        <p:blipFill>
          <a:blip r:embed="rId3"/>
          <a:stretch>
            <a:fillRect/>
          </a:stretch>
        </p:blipFill>
        <p:spPr>
          <a:xfrm>
            <a:off x="7473697" y="1500972"/>
            <a:ext cx="4361076" cy="3856055"/>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661C5E8-716A-D8A9-5066-4ABB3E4BFE70}"/>
              </a:ext>
            </a:extLst>
          </p:cNvPr>
          <p:cNvPicPr>
            <a:picLocks noChangeAspect="1"/>
          </p:cNvPicPr>
          <p:nvPr/>
        </p:nvPicPr>
        <p:blipFill>
          <a:blip r:embed="rId4">
            <a:extLst>
              <a:ext uri="{28A0092B-C50C-407E-A947-70E740481C1C}">
                <a14:useLocalDpi xmlns:a14="http://schemas.microsoft.com/office/drawing/2010/main" val="0"/>
              </a:ext>
            </a:extLst>
          </a:blip>
          <a:srcRect t="4943" b="4943"/>
          <a:stretch/>
        </p:blipFill>
        <p:spPr>
          <a:xfrm>
            <a:off x="3791712" y="4137573"/>
            <a:ext cx="3508430" cy="2178424"/>
          </a:xfrm>
          <a:prstGeom prst="roundRect">
            <a:avLst>
              <a:gd name="adj" fmla="val 10538"/>
            </a:avLst>
          </a:prstGeom>
        </p:spPr>
      </p:pic>
      <p:pic>
        <p:nvPicPr>
          <p:cNvPr id="6" name="Picture 5">
            <a:extLst>
              <a:ext uri="{FF2B5EF4-FFF2-40B4-BE49-F238E27FC236}">
                <a16:creationId xmlns:a16="http://schemas.microsoft.com/office/drawing/2014/main" id="{AE775E0E-924E-3E64-A611-A4CD59184EE6}"/>
              </a:ext>
            </a:extLst>
          </p:cNvPr>
          <p:cNvPicPr>
            <a:picLocks noChangeAspect="1"/>
          </p:cNvPicPr>
          <p:nvPr/>
        </p:nvPicPr>
        <p:blipFill>
          <a:blip r:embed="rId5">
            <a:extLst>
              <a:ext uri="{28A0092B-C50C-407E-A947-70E740481C1C}">
                <a14:useLocalDpi xmlns:a14="http://schemas.microsoft.com/office/drawing/2010/main" val="0"/>
              </a:ext>
            </a:extLst>
          </a:blip>
          <a:srcRect t="4481" b="4481"/>
          <a:stretch/>
        </p:blipFill>
        <p:spPr>
          <a:xfrm>
            <a:off x="3791712" y="1742814"/>
            <a:ext cx="3508430" cy="2178424"/>
          </a:xfrm>
          <a:prstGeom prst="roundRect">
            <a:avLst>
              <a:gd name="adj" fmla="val 10538"/>
            </a:avLst>
          </a:prstGeom>
        </p:spPr>
      </p:pic>
      <p:pic>
        <p:nvPicPr>
          <p:cNvPr id="7" name="Picture 6">
            <a:extLst>
              <a:ext uri="{FF2B5EF4-FFF2-40B4-BE49-F238E27FC236}">
                <a16:creationId xmlns:a16="http://schemas.microsoft.com/office/drawing/2014/main" id="{63508CCE-6149-762F-3901-832AD5520C5A}"/>
              </a:ext>
            </a:extLst>
          </p:cNvPr>
          <p:cNvPicPr>
            <a:picLocks noChangeAspect="1"/>
          </p:cNvPicPr>
          <p:nvPr/>
        </p:nvPicPr>
        <p:blipFill>
          <a:blip r:embed="rId6"/>
          <a:srcRect l="3503" r="6157" b="25258"/>
          <a:stretch/>
        </p:blipFill>
        <p:spPr>
          <a:xfrm>
            <a:off x="7715707" y="5551512"/>
            <a:ext cx="3877056" cy="914467"/>
          </a:xfrm>
          <a:prstGeom prst="rect">
            <a:avLst/>
          </a:prstGeom>
          <a:effectLst>
            <a:outerShdw blurRad="50800" dist="38100" dir="2700000" algn="tl" rotWithShape="0">
              <a:prstClr val="black">
                <a:alpha val="40000"/>
              </a:prstClr>
            </a:outerShdw>
          </a:effectLst>
        </p:spPr>
      </p:pic>
      <p:pic>
        <p:nvPicPr>
          <p:cNvPr id="9" name="Picture 8" descr="A purple fan shaped logo&#10;&#10;Description automatically generated">
            <a:extLst>
              <a:ext uri="{FF2B5EF4-FFF2-40B4-BE49-F238E27FC236}">
                <a16:creationId xmlns:a16="http://schemas.microsoft.com/office/drawing/2014/main" id="{08F77443-7758-99EA-AA65-09D25821A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2" y="297420"/>
            <a:ext cx="944879" cy="482864"/>
          </a:xfrm>
          <a:prstGeom prst="rect">
            <a:avLst/>
          </a:prstGeom>
        </p:spPr>
      </p:pic>
      <p:pic>
        <p:nvPicPr>
          <p:cNvPr id="10" name="Picture 9">
            <a:extLst>
              <a:ext uri="{FF2B5EF4-FFF2-40B4-BE49-F238E27FC236}">
                <a16:creationId xmlns:a16="http://schemas.microsoft.com/office/drawing/2014/main" id="{A8A71EE7-6E4C-642A-0F71-B3F3EA7677C9}"/>
              </a:ext>
            </a:extLst>
          </p:cNvPr>
          <p:cNvPicPr>
            <a:picLocks noChangeAspect="1"/>
          </p:cNvPicPr>
          <p:nvPr/>
        </p:nvPicPr>
        <p:blipFill>
          <a:blip r:embed="rId8"/>
          <a:srcRect b="9983"/>
          <a:stretch/>
        </p:blipFill>
        <p:spPr>
          <a:xfrm>
            <a:off x="2925894" y="4382458"/>
            <a:ext cx="9095606" cy="2232465"/>
          </a:xfrm>
          <a:prstGeom prst="rect">
            <a:avLst/>
          </a:prstGeom>
        </p:spPr>
      </p:pic>
    </p:spTree>
    <p:extLst>
      <p:ext uri="{BB962C8B-B14F-4D97-AF65-F5344CB8AC3E}">
        <p14:creationId xmlns:p14="http://schemas.microsoft.com/office/powerpoint/2010/main" val="271653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3DEA3-1D40-2739-A7B4-00CF6FAD8B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2FFB6D-855B-43AA-E861-7E70C91D1CE0}"/>
              </a:ext>
            </a:extLst>
          </p:cNvPr>
          <p:cNvSpPr>
            <a:spLocks noGrp="1"/>
          </p:cNvSpPr>
          <p:nvPr>
            <p:ph type="title"/>
          </p:nvPr>
        </p:nvSpPr>
        <p:spPr/>
        <p:txBody>
          <a:bodyPr>
            <a:normAutofit fontScale="90000"/>
          </a:bodyPr>
          <a:lstStyle/>
          <a:p>
            <a:r>
              <a:rPr lang="en-GB" sz="5400" b="1" dirty="0"/>
              <a:t>Using Local Data: Britain Talks Climate </a:t>
            </a:r>
          </a:p>
        </p:txBody>
      </p:sp>
      <p:sp>
        <p:nvSpPr>
          <p:cNvPr id="3" name="Content Placeholder 2">
            <a:extLst>
              <a:ext uri="{FF2B5EF4-FFF2-40B4-BE49-F238E27FC236}">
                <a16:creationId xmlns:a16="http://schemas.microsoft.com/office/drawing/2014/main" id="{F296E3A9-9ECF-1598-A004-97D87C685983}"/>
              </a:ext>
            </a:extLst>
          </p:cNvPr>
          <p:cNvSpPr>
            <a:spLocks noGrp="1"/>
          </p:cNvSpPr>
          <p:nvPr>
            <p:ph idx="1"/>
          </p:nvPr>
        </p:nvSpPr>
        <p:spPr>
          <a:xfrm>
            <a:off x="838200" y="1510334"/>
            <a:ext cx="3904488" cy="4351338"/>
          </a:xfrm>
        </p:spPr>
        <p:txBody>
          <a:bodyPr>
            <a:normAutofit fontScale="70000" lnSpcReduction="20000"/>
          </a:bodyPr>
          <a:lstStyle/>
          <a:p>
            <a:pPr marL="0" indent="0">
              <a:buNone/>
            </a:pPr>
            <a:r>
              <a:rPr lang="en-GB" dirty="0"/>
              <a:t>Common agreements on benefits of taking climate action:</a:t>
            </a:r>
          </a:p>
          <a:p>
            <a:r>
              <a:rPr lang="en-GB" dirty="0"/>
              <a:t>Protect future generations</a:t>
            </a:r>
          </a:p>
          <a:p>
            <a:r>
              <a:rPr lang="en-GB" dirty="0"/>
              <a:t>Create a healthier society</a:t>
            </a:r>
          </a:p>
          <a:p>
            <a:r>
              <a:rPr lang="en-GB" dirty="0"/>
              <a:t>Preserve the countryside</a:t>
            </a:r>
          </a:p>
          <a:p>
            <a:endParaRPr lang="en-GB" dirty="0"/>
          </a:p>
          <a:p>
            <a:r>
              <a:rPr lang="en-GB" dirty="0"/>
              <a:t>Values like fairness, avoiding waste, unity and pride go across all segments.</a:t>
            </a:r>
          </a:p>
          <a:p>
            <a:pPr marL="0" indent="0">
              <a:buNone/>
            </a:pPr>
            <a:endParaRPr lang="en-GB" dirty="0"/>
          </a:p>
          <a:p>
            <a:pPr marL="0" indent="0">
              <a:buNone/>
            </a:pPr>
            <a:r>
              <a:rPr lang="en-GB" b="1" dirty="0"/>
              <a:t>Example: </a:t>
            </a:r>
          </a:p>
          <a:p>
            <a:r>
              <a:rPr lang="en-GB" dirty="0"/>
              <a:t>Portishead Energy Expo – tailored messaging</a:t>
            </a:r>
          </a:p>
        </p:txBody>
      </p:sp>
      <p:pic>
        <p:nvPicPr>
          <p:cNvPr id="8" name="Picture 7">
            <a:extLst>
              <a:ext uri="{FF2B5EF4-FFF2-40B4-BE49-F238E27FC236}">
                <a16:creationId xmlns:a16="http://schemas.microsoft.com/office/drawing/2014/main" id="{3BB59524-D99D-152B-C99D-FA872DE66ADB}"/>
              </a:ext>
            </a:extLst>
          </p:cNvPr>
          <p:cNvPicPr>
            <a:picLocks noChangeAspect="1"/>
          </p:cNvPicPr>
          <p:nvPr/>
        </p:nvPicPr>
        <p:blipFill>
          <a:blip r:embed="rId3">
            <a:extLst>
              <a:ext uri="{28A0092B-C50C-407E-A947-70E740481C1C}">
                <a14:useLocalDpi xmlns:a14="http://schemas.microsoft.com/office/drawing/2010/main" val="0"/>
              </a:ext>
            </a:extLst>
          </a:blip>
          <a:srcRect t="4261" b="4261"/>
          <a:stretch/>
        </p:blipFill>
        <p:spPr>
          <a:xfrm>
            <a:off x="5575648" y="2070188"/>
            <a:ext cx="5671686" cy="3521613"/>
          </a:xfrm>
          <a:prstGeom prst="roundRect">
            <a:avLst>
              <a:gd name="adj" fmla="val 10538"/>
            </a:avLst>
          </a:prstGeom>
        </p:spPr>
      </p:pic>
      <p:pic>
        <p:nvPicPr>
          <p:cNvPr id="12" name="Picture 11" descr="A purple fan shaped logo&#10;&#10;Description automatically generated">
            <a:extLst>
              <a:ext uri="{FF2B5EF4-FFF2-40B4-BE49-F238E27FC236}">
                <a16:creationId xmlns:a16="http://schemas.microsoft.com/office/drawing/2014/main" id="{EF7105D1-7D26-583E-6E73-A56A087C0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79" y="213434"/>
            <a:ext cx="944879" cy="482864"/>
          </a:xfrm>
          <a:prstGeom prst="rect">
            <a:avLst/>
          </a:prstGeom>
        </p:spPr>
      </p:pic>
      <p:pic>
        <p:nvPicPr>
          <p:cNvPr id="9" name="Picture 8">
            <a:extLst>
              <a:ext uri="{FF2B5EF4-FFF2-40B4-BE49-F238E27FC236}">
                <a16:creationId xmlns:a16="http://schemas.microsoft.com/office/drawing/2014/main" id="{B1D18BDE-2FDD-C676-BF90-F77C6CD95757}"/>
              </a:ext>
            </a:extLst>
          </p:cNvPr>
          <p:cNvPicPr>
            <a:picLocks noChangeAspect="1"/>
          </p:cNvPicPr>
          <p:nvPr/>
        </p:nvPicPr>
        <p:blipFill>
          <a:blip r:embed="rId5"/>
          <a:stretch>
            <a:fillRect/>
          </a:stretch>
        </p:blipFill>
        <p:spPr>
          <a:xfrm>
            <a:off x="5575648" y="1949283"/>
            <a:ext cx="5671685" cy="4077166"/>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C95EB47-FC68-6764-6BB2-B5E15AC4B7A3}"/>
              </a:ext>
            </a:extLst>
          </p:cNvPr>
          <p:cNvPicPr>
            <a:picLocks noChangeAspect="1"/>
          </p:cNvPicPr>
          <p:nvPr/>
        </p:nvPicPr>
        <p:blipFill>
          <a:blip r:embed="rId6"/>
          <a:srcRect t="4434" r="2609"/>
          <a:stretch/>
        </p:blipFill>
        <p:spPr>
          <a:xfrm>
            <a:off x="5575648" y="1949282"/>
            <a:ext cx="1566223" cy="1143330"/>
          </a:xfrm>
          <a:prstGeom prst="rect">
            <a:avLst/>
          </a:prstGeom>
        </p:spPr>
      </p:pic>
      <p:sp>
        <p:nvSpPr>
          <p:cNvPr id="13" name="Oval 12">
            <a:extLst>
              <a:ext uri="{FF2B5EF4-FFF2-40B4-BE49-F238E27FC236}">
                <a16:creationId xmlns:a16="http://schemas.microsoft.com/office/drawing/2014/main" id="{90C2E587-0822-CBC1-9149-023B8D1C43B5}"/>
              </a:ext>
            </a:extLst>
          </p:cNvPr>
          <p:cNvSpPr/>
          <p:nvPr/>
        </p:nvSpPr>
        <p:spPr>
          <a:xfrm>
            <a:off x="8253114" y="1949282"/>
            <a:ext cx="1088733" cy="879903"/>
          </a:xfrm>
          <a:prstGeom prst="ellipse">
            <a:avLst/>
          </a:prstGeom>
          <a:noFill/>
          <a:ln w="57150">
            <a:solidFill>
              <a:srgbClr val="6B57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4" name="Content Placeholder 2">
            <a:extLst>
              <a:ext uri="{FF2B5EF4-FFF2-40B4-BE49-F238E27FC236}">
                <a16:creationId xmlns:a16="http://schemas.microsoft.com/office/drawing/2014/main" id="{E587C510-772B-40A3-A703-AF1CAA63A6B1}"/>
              </a:ext>
            </a:extLst>
          </p:cNvPr>
          <p:cNvSpPr txBox="1">
            <a:spLocks/>
          </p:cNvSpPr>
          <p:nvPr/>
        </p:nvSpPr>
        <p:spPr>
          <a:xfrm>
            <a:off x="929341" y="6285044"/>
            <a:ext cx="4389117" cy="474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1C0533"/>
                </a:solidFill>
                <a:effectLst/>
                <a:uLnTx/>
                <a:uFillTx/>
                <a:latin typeface="Corbel" panose="020B0503020204020204" pitchFamily="34" charset="0"/>
                <a:ea typeface="+mn-ea"/>
                <a:cs typeface="Segoe UI Light" panose="020B0502040204020203" pitchFamily="34" charset="0"/>
                <a:hlinkClick r:id="rId7">
                  <a:extLst>
                    <a:ext uri="{A12FA001-AC4F-418D-AE19-62706E023703}">
                      <ahyp:hlinkClr xmlns:ahyp="http://schemas.microsoft.com/office/drawing/2018/hyperlinkcolor" val="tx"/>
                    </a:ext>
                  </a:extLst>
                </a:hlinkClick>
              </a:rPr>
              <a:t>Britain Talks Climate - WECA</a:t>
            </a:r>
            <a:endParaRPr kumimoji="0" lang="en-GB" sz="2400" b="0" i="0" u="none" strike="noStrike" kern="1200" cap="none" spc="0" normalizeH="0" baseline="0" noProof="0" dirty="0">
              <a:ln>
                <a:noFill/>
              </a:ln>
              <a:solidFill>
                <a:srgbClr val="1C0533"/>
              </a:solidFill>
              <a:effectLst/>
              <a:uLnTx/>
              <a:uFillTx/>
              <a:latin typeface="Corbel" panose="020B0503020204020204" pitchFamily="34" charset="0"/>
              <a:ea typeface="+mn-ea"/>
              <a:cs typeface="Segoe UI Light" panose="020B0502040204020203" pitchFamily="34" charset="0"/>
            </a:endParaRPr>
          </a:p>
        </p:txBody>
      </p:sp>
      <p:sp>
        <p:nvSpPr>
          <p:cNvPr id="16" name="TextBox 15">
            <a:extLst>
              <a:ext uri="{FF2B5EF4-FFF2-40B4-BE49-F238E27FC236}">
                <a16:creationId xmlns:a16="http://schemas.microsoft.com/office/drawing/2014/main" id="{659ABB39-DDF5-CFD6-7FDC-20CB513B6ED8}"/>
              </a:ext>
            </a:extLst>
          </p:cNvPr>
          <p:cNvSpPr txBox="1"/>
          <p:nvPr/>
        </p:nvSpPr>
        <p:spPr>
          <a:xfrm>
            <a:off x="1366970" y="5861672"/>
            <a:ext cx="28469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0533"/>
                </a:solidFill>
                <a:effectLst/>
                <a:uLnTx/>
                <a:uFillTx/>
                <a:latin typeface="Corbel" panose="020B0503020204020204" pitchFamily="34" charset="0"/>
                <a:ea typeface="+mn-ea"/>
                <a:cs typeface="Segoe UI Light" panose="020B0502040204020203" pitchFamily="34" charset="0"/>
                <a:hlinkClick r:id="rId8">
                  <a:extLst>
                    <a:ext uri="{A12FA001-AC4F-418D-AE19-62706E023703}">
                      <ahyp:hlinkClr xmlns:ahyp="http://schemas.microsoft.com/office/drawing/2018/hyperlinkcolor" val="tx"/>
                    </a:ext>
                  </a:extLst>
                </a:hlinkClick>
              </a:rPr>
              <a:t>Britain Talks Climate toolkit</a:t>
            </a:r>
            <a:endParaRPr kumimoji="0" lang="en-GB"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666608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81BB8E-FBE3-6F6F-4FA6-E6F4A5AF9192}"/>
              </a:ext>
            </a:extLst>
          </p:cNvPr>
          <p:cNvSpPr txBox="1"/>
          <p:nvPr/>
        </p:nvSpPr>
        <p:spPr>
          <a:xfrm>
            <a:off x="870454" y="2155127"/>
            <a:ext cx="84111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Training</a:t>
            </a:r>
          </a:p>
        </p:txBody>
      </p:sp>
      <p:pic>
        <p:nvPicPr>
          <p:cNvPr id="7" name="Picture 6" descr="A black background with white text&#10;&#10;Description automatically generated">
            <a:extLst>
              <a:ext uri="{FF2B5EF4-FFF2-40B4-BE49-F238E27FC236}">
                <a16:creationId xmlns:a16="http://schemas.microsoft.com/office/drawing/2014/main" id="{046A06AA-D18C-EA2E-9EC0-EDED30AA6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0462" y="5277678"/>
            <a:ext cx="2863363" cy="1228571"/>
          </a:xfrm>
          <a:prstGeom prst="rect">
            <a:avLst/>
          </a:prstGeom>
        </p:spPr>
      </p:pic>
    </p:spTree>
    <p:extLst>
      <p:ext uri="{BB962C8B-B14F-4D97-AF65-F5344CB8AC3E}">
        <p14:creationId xmlns:p14="http://schemas.microsoft.com/office/powerpoint/2010/main" val="3793140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DABD7027-37F7-01D7-CC5F-D8F5254F39E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E1811FC-BF0A-9514-F476-0ACF132A0982}"/>
              </a:ext>
            </a:extLst>
          </p:cNvPr>
          <p:cNvSpPr/>
          <p:nvPr/>
        </p:nvSpPr>
        <p:spPr>
          <a:xfrm>
            <a:off x="6096000" y="0"/>
            <a:ext cx="6096000" cy="6858000"/>
          </a:xfrm>
          <a:prstGeom prst="rect">
            <a:avLst/>
          </a:prstGeom>
          <a:solidFill>
            <a:srgbClr val="1C05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AB4678BE-02A5-ED26-80B6-47EA26D49922}"/>
              </a:ext>
            </a:extLst>
          </p:cNvPr>
          <p:cNvSpPr txBox="1"/>
          <p:nvPr/>
        </p:nvSpPr>
        <p:spPr>
          <a:xfrm>
            <a:off x="491931" y="105858"/>
            <a:ext cx="5076661"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orbel" panose="020B0503020204020204"/>
                <a:ea typeface="+mn-ea"/>
                <a:cs typeface="+mn-cs"/>
              </a:rPr>
              <a:t>An Introduction to Repair, Maintenance and Energy Efficiency in Old Buildings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orbel" panose="020B0503020204020204"/>
                <a:ea typeface="+mn-ea"/>
                <a:cs typeface="+mn-cs"/>
              </a:rPr>
              <a:t>(</a:t>
            </a:r>
            <a:r>
              <a:rPr kumimoji="0" lang="en-GB" sz="4000" b="1" i="0" u="none" strike="noStrike" kern="1200" cap="none" spc="0" normalizeH="0" baseline="0" noProof="0" dirty="0" err="1">
                <a:ln>
                  <a:noFill/>
                </a:ln>
                <a:solidFill>
                  <a:prstClr val="black"/>
                </a:solidFill>
                <a:effectLst/>
                <a:uLnTx/>
                <a:uFillTx/>
                <a:latin typeface="Corbel" panose="020B0503020204020204"/>
                <a:ea typeface="+mn-ea"/>
                <a:cs typeface="+mn-cs"/>
              </a:rPr>
              <a:t>Tywi</a:t>
            </a:r>
            <a:r>
              <a:rPr kumimoji="0" lang="en-GB" sz="4000" b="1" i="0" u="none" strike="noStrike" kern="1200" cap="none" spc="0" normalizeH="0" baseline="0" noProof="0" dirty="0">
                <a:ln>
                  <a:noFill/>
                </a:ln>
                <a:solidFill>
                  <a:prstClr val="black"/>
                </a:solidFill>
                <a:effectLst/>
                <a:uLnTx/>
                <a:uFillTx/>
                <a:latin typeface="Corbel" panose="020B0503020204020204"/>
                <a:ea typeface="+mn-ea"/>
                <a:cs typeface="+mn-cs"/>
              </a:rPr>
              <a:t> Centre) </a:t>
            </a:r>
          </a:p>
        </p:txBody>
      </p:sp>
      <p:sp>
        <p:nvSpPr>
          <p:cNvPr id="7" name="TextBox 6">
            <a:extLst>
              <a:ext uri="{FF2B5EF4-FFF2-40B4-BE49-F238E27FC236}">
                <a16:creationId xmlns:a16="http://schemas.microsoft.com/office/drawing/2014/main" id="{5F0B9FCA-9DA5-AD0B-431F-ABFA52835BFD}"/>
              </a:ext>
            </a:extLst>
          </p:cNvPr>
          <p:cNvSpPr txBox="1"/>
          <p:nvPr/>
        </p:nvSpPr>
        <p:spPr>
          <a:xfrm>
            <a:off x="6477913" y="184155"/>
            <a:ext cx="433324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2EBE0"/>
                </a:solidFill>
                <a:effectLst/>
                <a:uLnTx/>
                <a:uFillTx/>
                <a:latin typeface="Corbel" panose="020B0503020204020204"/>
                <a:ea typeface="+mn-ea"/>
                <a:cs typeface="+mn-cs"/>
              </a:rPr>
              <a:t>Home Improvements: The Basics (CSE)</a:t>
            </a:r>
          </a:p>
        </p:txBody>
      </p:sp>
      <p:sp>
        <p:nvSpPr>
          <p:cNvPr id="8" name="TextBox 7">
            <a:extLst>
              <a:ext uri="{FF2B5EF4-FFF2-40B4-BE49-F238E27FC236}">
                <a16:creationId xmlns:a16="http://schemas.microsoft.com/office/drawing/2014/main" id="{09DD2AF0-FFDE-E6C7-81DE-5042009161BD}"/>
              </a:ext>
            </a:extLst>
          </p:cNvPr>
          <p:cNvSpPr txBox="1"/>
          <p:nvPr/>
        </p:nvSpPr>
        <p:spPr>
          <a:xfrm>
            <a:off x="491931" y="3775347"/>
            <a:ext cx="4179813" cy="2087064"/>
          </a:xfrm>
          <a:prstGeom prst="rect">
            <a:avLst/>
          </a:prstGeom>
          <a:noFill/>
        </p:spPr>
        <p:txBody>
          <a:bodyPr wrap="square" lIns="180000" tIns="180000" rIns="180000" bIns="18000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orbel" panose="020B0503020204020204"/>
                <a:ea typeface="+mn-ea"/>
                <a:cs typeface="+mn-cs"/>
              </a:rPr>
              <a:t>Full day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orbel" panose="020B0503020204020204"/>
                <a:ea typeface="+mn-ea"/>
                <a:cs typeface="+mn-cs"/>
              </a:rPr>
              <a:t>In-person (across WECA)</a:t>
            </a:r>
          </a:p>
        </p:txBody>
      </p:sp>
      <p:sp>
        <p:nvSpPr>
          <p:cNvPr id="9" name="TextBox 8">
            <a:extLst>
              <a:ext uri="{FF2B5EF4-FFF2-40B4-BE49-F238E27FC236}">
                <a16:creationId xmlns:a16="http://schemas.microsoft.com/office/drawing/2014/main" id="{BF914ACE-0115-29F3-2BED-08814A08B702}"/>
              </a:ext>
            </a:extLst>
          </p:cNvPr>
          <p:cNvSpPr txBox="1"/>
          <p:nvPr/>
        </p:nvSpPr>
        <p:spPr>
          <a:xfrm>
            <a:off x="6546493" y="2529513"/>
            <a:ext cx="5225495" cy="3810613"/>
          </a:xfrm>
          <a:prstGeom prst="rect">
            <a:avLst/>
          </a:prstGeom>
          <a:noFill/>
        </p:spPr>
        <p:txBody>
          <a:bodyPr wrap="square" lIns="180000" tIns="180000" rIns="180000" bIns="18000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2EBE0"/>
                </a:solidFill>
                <a:effectLst/>
                <a:uLnTx/>
                <a:uFillTx/>
                <a:latin typeface="Corbel" panose="020B0503020204020204"/>
                <a:ea typeface="+mn-ea"/>
                <a:cs typeface="+mn-cs"/>
              </a:rPr>
              <a:t>3-part series (evenings)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2EBE0"/>
              </a:solidFill>
              <a:effectLst/>
              <a:uLnTx/>
              <a:uFillTx/>
              <a:latin typeface="Corbel" panose="020B0503020204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2EBE0"/>
                </a:solidFill>
                <a:effectLst/>
                <a:uLnTx/>
                <a:uFillTx/>
                <a:latin typeface="Corbel" panose="020B0503020204020204"/>
                <a:ea typeface="+mn-ea"/>
                <a:cs typeface="+mn-cs"/>
              </a:rPr>
              <a:t>Live webinars &amp; recorded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2EBE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2EBE0"/>
                </a:solidFill>
                <a:effectLst/>
                <a:uLnTx/>
                <a:uFillTx/>
                <a:latin typeface="Corbel" panose="020B0503020204020204"/>
                <a:ea typeface="+mn-ea"/>
                <a:cs typeface="+mn-cs"/>
              </a:rPr>
              <a:t>Mini: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2EBE0"/>
                </a:solidFill>
                <a:effectLst/>
                <a:uLnTx/>
                <a:uFillTx/>
                <a:latin typeface="Corbel" panose="020B0503020204020204"/>
                <a:ea typeface="+mn-ea"/>
                <a:cs typeface="+mn-cs"/>
              </a:rPr>
              <a:t>Recruitment event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2EBE0"/>
                </a:solidFill>
                <a:effectLst/>
                <a:uLnTx/>
                <a:uFillTx/>
                <a:latin typeface="Corbel" panose="020B0503020204020204"/>
                <a:ea typeface="+mn-ea"/>
                <a:cs typeface="+mn-cs"/>
              </a:rPr>
              <a:t>Portishead Energy Expo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2EBE0"/>
                </a:solidFill>
                <a:effectLst/>
                <a:uLnTx/>
                <a:uFillTx/>
                <a:latin typeface="Corbel" panose="020B0503020204020204"/>
                <a:ea typeface="+mn-ea"/>
                <a:cs typeface="+mn-cs"/>
              </a:rPr>
              <a:t>Action Planning </a:t>
            </a:r>
          </a:p>
        </p:txBody>
      </p:sp>
      <p:pic>
        <p:nvPicPr>
          <p:cNvPr id="2" name="Picture 1" descr="A white fan shaped logo&#10;&#10;Description automatically generated">
            <a:extLst>
              <a:ext uri="{FF2B5EF4-FFF2-40B4-BE49-F238E27FC236}">
                <a16:creationId xmlns:a16="http://schemas.microsoft.com/office/drawing/2014/main" id="{3DB9255A-F341-377C-0A35-4D0ABEEF0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108" y="328226"/>
            <a:ext cx="944880" cy="482864"/>
          </a:xfrm>
          <a:prstGeom prst="rect">
            <a:avLst/>
          </a:prstGeom>
        </p:spPr>
      </p:pic>
    </p:spTree>
    <p:extLst>
      <p:ext uri="{BB962C8B-B14F-4D97-AF65-F5344CB8AC3E}">
        <p14:creationId xmlns:p14="http://schemas.microsoft.com/office/powerpoint/2010/main" val="4072614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2D620-4C10-26D0-50F5-723F2960258A}"/>
              </a:ext>
            </a:extLst>
          </p:cNvPr>
          <p:cNvSpPr>
            <a:spLocks noGrp="1"/>
          </p:cNvSpPr>
          <p:nvPr>
            <p:ph type="ctrTitle"/>
          </p:nvPr>
        </p:nvSpPr>
        <p:spPr>
          <a:xfrm>
            <a:off x="1524000" y="1122363"/>
            <a:ext cx="5931159" cy="2387600"/>
          </a:xfrm>
        </p:spPr>
        <p:txBody>
          <a:bodyPr>
            <a:normAutofit fontScale="90000"/>
          </a:bodyPr>
          <a:lstStyle/>
          <a:p>
            <a:pPr algn="l"/>
            <a:r>
              <a:rPr lang="en-US" dirty="0"/>
              <a:t>Far SW LEAD Marketing and engagement</a:t>
            </a:r>
            <a:endParaRPr lang="en-GB" dirty="0"/>
          </a:p>
        </p:txBody>
      </p:sp>
      <p:sp>
        <p:nvSpPr>
          <p:cNvPr id="3" name="Subtitle 2">
            <a:extLst>
              <a:ext uri="{FF2B5EF4-FFF2-40B4-BE49-F238E27FC236}">
                <a16:creationId xmlns:a16="http://schemas.microsoft.com/office/drawing/2014/main" id="{E3061C5B-C287-3906-455F-BE647FDA10D0}"/>
              </a:ext>
            </a:extLst>
          </p:cNvPr>
          <p:cNvSpPr>
            <a:spLocks noGrp="1"/>
          </p:cNvSpPr>
          <p:nvPr>
            <p:ph type="subTitle" idx="1"/>
          </p:nvPr>
        </p:nvSpPr>
        <p:spPr>
          <a:xfrm>
            <a:off x="1524000" y="3602038"/>
            <a:ext cx="5604588" cy="1655762"/>
          </a:xfrm>
        </p:spPr>
        <p:txBody>
          <a:bodyPr/>
          <a:lstStyle/>
          <a:p>
            <a:pPr algn="l"/>
            <a:r>
              <a:rPr lang="en-US" dirty="0"/>
              <a:t>Lessons learned so far</a:t>
            </a:r>
            <a:endParaRPr lang="en-GB" dirty="0"/>
          </a:p>
        </p:txBody>
      </p:sp>
    </p:spTree>
    <p:extLst>
      <p:ext uri="{BB962C8B-B14F-4D97-AF65-F5344CB8AC3E}">
        <p14:creationId xmlns:p14="http://schemas.microsoft.com/office/powerpoint/2010/main" val="944253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0AD6BF6-06D9-4019-C129-3FC9FC86881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3419E3B-41CE-9C7B-4BB8-2C73B79FDFAF}"/>
              </a:ext>
            </a:extLst>
          </p:cNvPr>
          <p:cNvSpPr txBox="1"/>
          <p:nvPr/>
        </p:nvSpPr>
        <p:spPr>
          <a:xfrm>
            <a:off x="839632" y="2155127"/>
            <a:ext cx="8411198"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Learnings &amp; Impact</a:t>
            </a:r>
          </a:p>
        </p:txBody>
      </p:sp>
      <p:pic>
        <p:nvPicPr>
          <p:cNvPr id="7" name="Picture 6" descr="A black background with white text&#10;&#10;Description automatically generated">
            <a:extLst>
              <a:ext uri="{FF2B5EF4-FFF2-40B4-BE49-F238E27FC236}">
                <a16:creationId xmlns:a16="http://schemas.microsoft.com/office/drawing/2014/main" id="{8D0F9704-CDB2-2B1D-C370-2538141B6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0462" y="5277678"/>
            <a:ext cx="2863363" cy="1228571"/>
          </a:xfrm>
          <a:prstGeom prst="rect">
            <a:avLst/>
          </a:prstGeom>
        </p:spPr>
      </p:pic>
    </p:spTree>
    <p:extLst>
      <p:ext uri="{BB962C8B-B14F-4D97-AF65-F5344CB8AC3E}">
        <p14:creationId xmlns:p14="http://schemas.microsoft.com/office/powerpoint/2010/main" val="24234826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B9A6E-953C-B365-154B-EC7F425C0068}"/>
              </a:ext>
            </a:extLst>
          </p:cNvPr>
          <p:cNvSpPr>
            <a:spLocks noGrp="1"/>
          </p:cNvSpPr>
          <p:nvPr>
            <p:ph type="title"/>
          </p:nvPr>
        </p:nvSpPr>
        <p:spPr>
          <a:xfrm>
            <a:off x="838200" y="538852"/>
            <a:ext cx="10515600" cy="1325563"/>
          </a:xfrm>
        </p:spPr>
        <p:txBody>
          <a:bodyPr>
            <a:normAutofit/>
          </a:bodyPr>
          <a:lstStyle/>
          <a:p>
            <a:r>
              <a:rPr lang="en-GB" sz="5400" b="1" dirty="0"/>
              <a:t>Capacity Building – Learnings </a:t>
            </a:r>
          </a:p>
        </p:txBody>
      </p:sp>
      <p:sp>
        <p:nvSpPr>
          <p:cNvPr id="3" name="Content Placeholder 2">
            <a:extLst>
              <a:ext uri="{FF2B5EF4-FFF2-40B4-BE49-F238E27FC236}">
                <a16:creationId xmlns:a16="http://schemas.microsoft.com/office/drawing/2014/main" id="{E375FE4E-557D-2C59-6221-97FE7C279E5C}"/>
              </a:ext>
            </a:extLst>
          </p:cNvPr>
          <p:cNvSpPr>
            <a:spLocks noGrp="1"/>
          </p:cNvSpPr>
          <p:nvPr>
            <p:ph idx="1"/>
          </p:nvPr>
        </p:nvSpPr>
        <p:spPr>
          <a:xfrm>
            <a:off x="838200" y="1763980"/>
            <a:ext cx="4915328" cy="4351338"/>
          </a:xfrm>
        </p:spPr>
        <p:txBody>
          <a:bodyPr>
            <a:normAutofit fontScale="92500" lnSpcReduction="10000"/>
          </a:bodyPr>
          <a:lstStyle/>
          <a:p>
            <a:r>
              <a:rPr lang="en-GB" b="1" dirty="0"/>
              <a:t>Think long term </a:t>
            </a:r>
            <a:r>
              <a:rPr lang="en-GB" dirty="0"/>
              <a:t>- no boom and bust</a:t>
            </a:r>
          </a:p>
          <a:p>
            <a:pPr marL="0" indent="0">
              <a:buNone/>
            </a:pPr>
            <a:endParaRPr lang="en-GB" dirty="0"/>
          </a:p>
          <a:p>
            <a:r>
              <a:rPr lang="en-GB" b="1" dirty="0"/>
              <a:t>Build on previous work </a:t>
            </a:r>
            <a:r>
              <a:rPr lang="en-GB" dirty="0"/>
              <a:t>– no wheel inventing</a:t>
            </a:r>
          </a:p>
          <a:p>
            <a:pPr marL="0" indent="0">
              <a:buNone/>
            </a:pPr>
            <a:endParaRPr lang="en-GB" dirty="0"/>
          </a:p>
          <a:p>
            <a:r>
              <a:rPr lang="en-GB" b="1" dirty="0"/>
              <a:t>Staff </a:t>
            </a:r>
            <a:r>
              <a:rPr lang="en-GB" dirty="0"/>
              <a:t>– pay people for their time</a:t>
            </a:r>
          </a:p>
          <a:p>
            <a:endParaRPr lang="en-GB" dirty="0"/>
          </a:p>
          <a:p>
            <a:r>
              <a:rPr lang="en-GB" b="1" dirty="0"/>
              <a:t>Collaboration</a:t>
            </a:r>
            <a:r>
              <a:rPr lang="en-GB" dirty="0"/>
              <a:t> (installers, community groups, similar organisations)</a:t>
            </a:r>
          </a:p>
          <a:p>
            <a:endParaRPr lang="en-GB" dirty="0"/>
          </a:p>
        </p:txBody>
      </p:sp>
      <p:pic>
        <p:nvPicPr>
          <p:cNvPr id="6" name="Picture 5">
            <a:extLst>
              <a:ext uri="{FF2B5EF4-FFF2-40B4-BE49-F238E27FC236}">
                <a16:creationId xmlns:a16="http://schemas.microsoft.com/office/drawing/2014/main" id="{34D23153-A221-592F-F6C9-794B3AA9202D}"/>
              </a:ext>
            </a:extLst>
          </p:cNvPr>
          <p:cNvPicPr>
            <a:picLocks noChangeAspect="1"/>
          </p:cNvPicPr>
          <p:nvPr/>
        </p:nvPicPr>
        <p:blipFill>
          <a:blip r:embed="rId3">
            <a:extLst>
              <a:ext uri="{28A0092B-C50C-407E-A947-70E740481C1C}">
                <a14:useLocalDpi xmlns:a14="http://schemas.microsoft.com/office/drawing/2010/main" val="0"/>
              </a:ext>
            </a:extLst>
          </a:blip>
          <a:srcRect t="8547" b="8547"/>
          <a:stretch/>
        </p:blipFill>
        <p:spPr>
          <a:xfrm>
            <a:off x="6096000" y="2235724"/>
            <a:ext cx="5488464" cy="3407849"/>
          </a:xfrm>
          <a:prstGeom prst="roundRect">
            <a:avLst>
              <a:gd name="adj" fmla="val 10538"/>
            </a:avLst>
          </a:prstGeom>
        </p:spPr>
      </p:pic>
      <p:pic>
        <p:nvPicPr>
          <p:cNvPr id="7" name="Picture 6" descr="A purple fan shaped logo&#10;&#10;Description automatically generated">
            <a:extLst>
              <a:ext uri="{FF2B5EF4-FFF2-40B4-BE49-F238E27FC236}">
                <a16:creationId xmlns:a16="http://schemas.microsoft.com/office/drawing/2014/main" id="{DC67F26F-002F-5DC5-31D0-90908592B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2" y="297420"/>
            <a:ext cx="944879" cy="482864"/>
          </a:xfrm>
          <a:prstGeom prst="rect">
            <a:avLst/>
          </a:prstGeom>
        </p:spPr>
      </p:pic>
    </p:spTree>
    <p:extLst>
      <p:ext uri="{BB962C8B-B14F-4D97-AF65-F5344CB8AC3E}">
        <p14:creationId xmlns:p14="http://schemas.microsoft.com/office/powerpoint/2010/main" val="1099238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7816C-8F02-7057-6BAF-08CB774C2C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6C8D71-A1E2-2A7A-F906-BA31431DE26B}"/>
              </a:ext>
            </a:extLst>
          </p:cNvPr>
          <p:cNvSpPr>
            <a:spLocks noGrp="1"/>
          </p:cNvSpPr>
          <p:nvPr>
            <p:ph type="title"/>
          </p:nvPr>
        </p:nvSpPr>
        <p:spPr>
          <a:xfrm>
            <a:off x="777241" y="538852"/>
            <a:ext cx="11683701" cy="1325563"/>
          </a:xfrm>
        </p:spPr>
        <p:txBody>
          <a:bodyPr>
            <a:normAutofit/>
          </a:bodyPr>
          <a:lstStyle/>
          <a:p>
            <a:r>
              <a:rPr lang="en-GB" sz="5400" b="1" dirty="0"/>
              <a:t>Community Resilience </a:t>
            </a:r>
          </a:p>
        </p:txBody>
      </p:sp>
      <p:pic>
        <p:nvPicPr>
          <p:cNvPr id="7" name="Picture 6" descr="A purple fan shaped logo&#10;&#10;Description automatically generated">
            <a:extLst>
              <a:ext uri="{FF2B5EF4-FFF2-40B4-BE49-F238E27FC236}">
                <a16:creationId xmlns:a16="http://schemas.microsoft.com/office/drawing/2014/main" id="{8C86FC5C-099A-7AA9-356B-230964182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2" y="297420"/>
            <a:ext cx="944879" cy="482864"/>
          </a:xfrm>
          <a:prstGeom prst="rect">
            <a:avLst/>
          </a:prstGeom>
        </p:spPr>
      </p:pic>
      <p:pic>
        <p:nvPicPr>
          <p:cNvPr id="9" name="Picture 8" descr="A diagram of different stages of development&#10;&#10;Description automatically generated">
            <a:extLst>
              <a:ext uri="{FF2B5EF4-FFF2-40B4-BE49-F238E27FC236}">
                <a16:creationId xmlns:a16="http://schemas.microsoft.com/office/drawing/2014/main" id="{CC231E23-7BEA-894C-9C52-66E2FFCD9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1650" y="1864415"/>
            <a:ext cx="7968699" cy="4689034"/>
          </a:xfrm>
          <a:prstGeom prst="rect">
            <a:avLst/>
          </a:prstGeom>
        </p:spPr>
      </p:pic>
    </p:spTree>
    <p:extLst>
      <p:ext uri="{BB962C8B-B14F-4D97-AF65-F5344CB8AC3E}">
        <p14:creationId xmlns:p14="http://schemas.microsoft.com/office/powerpoint/2010/main" val="3348190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78C3F-D80C-03E2-DE33-92CC8AD2A691}"/>
              </a:ext>
            </a:extLst>
          </p:cNvPr>
          <p:cNvSpPr>
            <a:spLocks noGrp="1"/>
          </p:cNvSpPr>
          <p:nvPr>
            <p:ph type="title"/>
          </p:nvPr>
        </p:nvSpPr>
        <p:spPr>
          <a:xfrm>
            <a:off x="478605" y="548596"/>
            <a:ext cx="10515600" cy="1325563"/>
          </a:xfrm>
        </p:spPr>
        <p:txBody>
          <a:bodyPr>
            <a:normAutofit/>
          </a:bodyPr>
          <a:lstStyle/>
          <a:p>
            <a:r>
              <a:rPr lang="en-GB" sz="5400" b="1" dirty="0"/>
              <a:t>Capturing Engagement Impact</a:t>
            </a:r>
          </a:p>
        </p:txBody>
      </p:sp>
      <p:sp>
        <p:nvSpPr>
          <p:cNvPr id="3" name="Content Placeholder 2">
            <a:extLst>
              <a:ext uri="{FF2B5EF4-FFF2-40B4-BE49-F238E27FC236}">
                <a16:creationId xmlns:a16="http://schemas.microsoft.com/office/drawing/2014/main" id="{54E28098-B25A-D53D-8E90-4C6CF36BBAAA}"/>
              </a:ext>
            </a:extLst>
          </p:cNvPr>
          <p:cNvSpPr>
            <a:spLocks noGrp="1"/>
          </p:cNvSpPr>
          <p:nvPr>
            <p:ph idx="1"/>
          </p:nvPr>
        </p:nvSpPr>
        <p:spPr>
          <a:xfrm>
            <a:off x="7064338" y="2251805"/>
            <a:ext cx="3805719" cy="2820881"/>
          </a:xfrm>
        </p:spPr>
        <p:txBody>
          <a:bodyPr>
            <a:normAutofit fontScale="92500" lnSpcReduction="20000"/>
          </a:bodyPr>
          <a:lstStyle/>
          <a:p>
            <a:r>
              <a:rPr lang="en-GB" b="1" dirty="0"/>
              <a:t>How do you value it? </a:t>
            </a:r>
            <a:r>
              <a:rPr lang="en-GB" dirty="0"/>
              <a:t>Is it captured by KPIs?</a:t>
            </a:r>
          </a:p>
          <a:p>
            <a:pPr marL="0" indent="0">
              <a:buNone/>
            </a:pPr>
            <a:endParaRPr lang="en-GB" dirty="0"/>
          </a:p>
          <a:p>
            <a:r>
              <a:rPr lang="en-GB" b="1" dirty="0"/>
              <a:t>How much work is it? </a:t>
            </a:r>
            <a:r>
              <a:rPr lang="en-GB" dirty="0"/>
              <a:t>Building trust takes time </a:t>
            </a:r>
          </a:p>
          <a:p>
            <a:endParaRPr lang="en-GB" dirty="0"/>
          </a:p>
          <a:p>
            <a:r>
              <a:rPr lang="en-GB" dirty="0"/>
              <a:t>No one size fits all!</a:t>
            </a:r>
          </a:p>
        </p:txBody>
      </p:sp>
      <p:pic>
        <p:nvPicPr>
          <p:cNvPr id="6" name="Picture 5">
            <a:extLst>
              <a:ext uri="{FF2B5EF4-FFF2-40B4-BE49-F238E27FC236}">
                <a16:creationId xmlns:a16="http://schemas.microsoft.com/office/drawing/2014/main" id="{4E6032B5-3A1A-3DD5-56C9-32C85A5548B1}"/>
              </a:ext>
            </a:extLst>
          </p:cNvPr>
          <p:cNvPicPr>
            <a:picLocks noChangeAspect="1"/>
          </p:cNvPicPr>
          <p:nvPr/>
        </p:nvPicPr>
        <p:blipFill>
          <a:blip r:embed="rId3">
            <a:extLst>
              <a:ext uri="{28A0092B-C50C-407E-A947-70E740481C1C}">
                <a14:useLocalDpi xmlns:a14="http://schemas.microsoft.com/office/drawing/2010/main" val="0"/>
              </a:ext>
            </a:extLst>
          </a:blip>
          <a:srcRect t="8606" b="8606"/>
          <a:stretch/>
        </p:blipFill>
        <p:spPr>
          <a:xfrm>
            <a:off x="607536" y="2125335"/>
            <a:ext cx="5488464" cy="3407849"/>
          </a:xfrm>
          <a:prstGeom prst="roundRect">
            <a:avLst>
              <a:gd name="adj" fmla="val 10538"/>
            </a:avLst>
          </a:prstGeom>
        </p:spPr>
      </p:pic>
      <p:pic>
        <p:nvPicPr>
          <p:cNvPr id="7" name="Picture 6" descr="A purple fan shaped logo&#10;&#10;Description automatically generated">
            <a:extLst>
              <a:ext uri="{FF2B5EF4-FFF2-40B4-BE49-F238E27FC236}">
                <a16:creationId xmlns:a16="http://schemas.microsoft.com/office/drawing/2014/main" id="{FA85845D-60C3-8A47-F759-EBDAD1649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2" y="297420"/>
            <a:ext cx="944879" cy="482864"/>
          </a:xfrm>
          <a:prstGeom prst="rect">
            <a:avLst/>
          </a:prstGeom>
        </p:spPr>
      </p:pic>
    </p:spTree>
    <p:extLst>
      <p:ext uri="{BB962C8B-B14F-4D97-AF65-F5344CB8AC3E}">
        <p14:creationId xmlns:p14="http://schemas.microsoft.com/office/powerpoint/2010/main" val="2359980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black background with white text&#10;&#10;Description automatically generated">
            <a:extLst>
              <a:ext uri="{FF2B5EF4-FFF2-40B4-BE49-F238E27FC236}">
                <a16:creationId xmlns:a16="http://schemas.microsoft.com/office/drawing/2014/main" id="{DC7DAB70-B534-3314-E5B8-95CA59C3D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5648" y="673540"/>
            <a:ext cx="4175760" cy="1791676"/>
          </a:xfrm>
          <a:prstGeom prst="rect">
            <a:avLst/>
          </a:prstGeom>
        </p:spPr>
      </p:pic>
      <p:sp>
        <p:nvSpPr>
          <p:cNvPr id="6" name="TextBox 5">
            <a:extLst>
              <a:ext uri="{FF2B5EF4-FFF2-40B4-BE49-F238E27FC236}">
                <a16:creationId xmlns:a16="http://schemas.microsoft.com/office/drawing/2014/main" id="{CF981DEB-1476-1D7F-6B89-A086D4AC48BC}"/>
              </a:ext>
            </a:extLst>
          </p:cNvPr>
          <p:cNvSpPr txBox="1"/>
          <p:nvPr/>
        </p:nvSpPr>
        <p:spPr>
          <a:xfrm>
            <a:off x="4541520" y="5571161"/>
            <a:ext cx="7302571"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5F2EB"/>
                </a:solidFill>
                <a:effectLst/>
                <a:uLnTx/>
                <a:uFillTx/>
                <a:latin typeface="Corbel" panose="020B0503020204020204" pitchFamily="34" charset="0"/>
                <a:ea typeface="Aptos" panose="020B0004020202020204" pitchFamily="34" charset="0"/>
                <a:cs typeface="Aptos" panose="020B0004020202020204" pitchFamily="34" charset="0"/>
              </a:rPr>
              <a:t>We’re a charity supporting people and organisations across the UK to tackle the climate emergency and end the suffering caused by cold homes.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5F2EB"/>
                </a:solidFill>
                <a:effectLst/>
                <a:uLnTx/>
                <a:uFillTx/>
                <a:latin typeface="Corbel" panose="020B0503020204020204" pitchFamily="34" charset="0"/>
                <a:ea typeface="Aptos" panose="020B0004020202020204" pitchFamily="34" charset="0"/>
                <a:cs typeface="Aptos" panose="020B0004020202020204" pitchFamily="34" charset="0"/>
                <a:hlinkClick r:id="rId5"/>
              </a:rPr>
              <a:t>cse.org.uk</a:t>
            </a:r>
            <a:endParaRPr kumimoji="0" lang="en-GB" sz="1800" b="0" i="0" u="none" strike="noStrike" kern="1200" cap="none" spc="0" normalizeH="0" baseline="0" noProof="0">
              <a:ln>
                <a:noFill/>
              </a:ln>
              <a:solidFill>
                <a:srgbClr val="F5F2EB"/>
              </a:solidFill>
              <a:effectLst/>
              <a:uLnTx/>
              <a:uFillTx/>
              <a:latin typeface="Corbel" panose="020B0503020204020204" pitchFamily="34" charset="0"/>
              <a:ea typeface="Aptos" panose="020B0004020202020204" pitchFamily="34" charset="0"/>
              <a:cs typeface="Aptos"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5F2EB"/>
                </a:solidFill>
                <a:effectLst/>
                <a:uLnTx/>
                <a:uFillTx/>
                <a:latin typeface="Corbel" panose="020B0503020204020204" pitchFamily="34" charset="0"/>
                <a:ea typeface="Aptos" panose="020B0004020202020204" pitchFamily="34" charset="0"/>
                <a:cs typeface="Aptos" panose="020B0004020202020204" pitchFamily="34" charset="0"/>
              </a:rPr>
              <a:t> </a:t>
            </a:r>
          </a:p>
        </p:txBody>
      </p:sp>
      <p:sp>
        <p:nvSpPr>
          <p:cNvPr id="3" name="TextBox 2">
            <a:extLst>
              <a:ext uri="{FF2B5EF4-FFF2-40B4-BE49-F238E27FC236}">
                <a16:creationId xmlns:a16="http://schemas.microsoft.com/office/drawing/2014/main" id="{AB99B191-721F-8D84-FE1D-BA1984DB0104}"/>
              </a:ext>
            </a:extLst>
          </p:cNvPr>
          <p:cNvSpPr txBox="1"/>
          <p:nvPr/>
        </p:nvSpPr>
        <p:spPr>
          <a:xfrm>
            <a:off x="2754672" y="3015540"/>
            <a:ext cx="6097712" cy="19082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5F2EB"/>
                </a:solidFill>
                <a:effectLst/>
                <a:uLnTx/>
                <a:uFillTx/>
                <a:latin typeface="Corbel" panose="020B0503020204020204" pitchFamily="34" charset="0"/>
                <a:ea typeface="+mn-ea"/>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1" i="0" u="none" strike="noStrike" kern="1200" cap="none" spc="0" normalizeH="0" baseline="0" noProof="0" dirty="0">
              <a:ln>
                <a:noFill/>
              </a:ln>
              <a:solidFill>
                <a:srgbClr val="F5F2EB"/>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5F2EB"/>
                </a:solidFill>
                <a:effectLst/>
                <a:uLnTx/>
                <a:uFillTx/>
                <a:latin typeface="Corbel" panose="020B0503020204020204" pitchFamily="34" charset="0"/>
                <a:ea typeface="+mn-ea"/>
                <a:cs typeface="+mn-cs"/>
              </a:rPr>
              <a:t>Keep in touch: </a:t>
            </a:r>
            <a:r>
              <a:rPr kumimoji="0" lang="en-GB" sz="2000" b="0" i="0" u="none" strike="noStrike" kern="1200" cap="none" spc="0" normalizeH="0" baseline="0" noProof="0" dirty="0">
                <a:ln>
                  <a:noFill/>
                </a:ln>
                <a:solidFill>
                  <a:srgbClr val="F5F2EB"/>
                </a:solidFill>
                <a:effectLst/>
                <a:uLnTx/>
                <a:uFillTx/>
                <a:latin typeface="Corbel" panose="020B0503020204020204" pitchFamily="34" charset="0"/>
                <a:ea typeface="+mn-ea"/>
                <a:cs typeface="+mn-cs"/>
              </a:rPr>
              <a:t>WoE-EnergyDemo@cse.org.uk</a:t>
            </a:r>
          </a:p>
        </p:txBody>
      </p:sp>
    </p:spTree>
    <p:extLst>
      <p:ext uri="{BB962C8B-B14F-4D97-AF65-F5344CB8AC3E}">
        <p14:creationId xmlns:p14="http://schemas.microsoft.com/office/powerpoint/2010/main" val="20745330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9927-0620-406F-9D1A-2F4798909842}"/>
              </a:ext>
            </a:extLst>
          </p:cNvPr>
          <p:cNvSpPr>
            <a:spLocks noGrp="1"/>
          </p:cNvSpPr>
          <p:nvPr>
            <p:ph type="ctrTitle"/>
          </p:nvPr>
        </p:nvSpPr>
        <p:spPr/>
        <p:txBody>
          <a:bodyPr/>
          <a:lstStyle/>
          <a:p>
            <a:pPr algn="ctr"/>
            <a:r>
              <a:rPr lang="en-US" sz="4400" dirty="0">
                <a:latin typeface="Roboto"/>
                <a:ea typeface="Roboto"/>
                <a:cs typeface="Roboto"/>
              </a:rPr>
              <a:t>Thanks for listening</a:t>
            </a:r>
            <a:br>
              <a:rPr lang="en-US" sz="4400" dirty="0">
                <a:latin typeface="Roboto"/>
                <a:ea typeface="Roboto"/>
                <a:cs typeface="Roboto"/>
              </a:rPr>
            </a:br>
            <a:r>
              <a:rPr lang="en-US" sz="4400" dirty="0">
                <a:latin typeface="Roboto"/>
                <a:ea typeface="Roboto"/>
                <a:cs typeface="Roboto"/>
              </a:rPr>
              <a:t>Questions?</a:t>
            </a:r>
            <a:endParaRPr lang="en-GB" sz="4400" dirty="0"/>
          </a:p>
        </p:txBody>
      </p:sp>
    </p:spTree>
    <p:extLst>
      <p:ext uri="{BB962C8B-B14F-4D97-AF65-F5344CB8AC3E}">
        <p14:creationId xmlns:p14="http://schemas.microsoft.com/office/powerpoint/2010/main" val="2307014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EC09-0836-4816-86B7-2A42DC2A411C}"/>
              </a:ext>
            </a:extLst>
          </p:cNvPr>
          <p:cNvSpPr>
            <a:spLocks noGrp="1"/>
          </p:cNvSpPr>
          <p:nvPr>
            <p:ph type="title"/>
          </p:nvPr>
        </p:nvSpPr>
        <p:spPr/>
        <p:txBody>
          <a:bodyPr>
            <a:noAutofit/>
          </a:bodyPr>
          <a:lstStyle/>
          <a:p>
            <a:r>
              <a:rPr lang="en-GB" sz="4800">
                <a:solidFill>
                  <a:srgbClr val="FFDA00"/>
                </a:solidFill>
                <a:latin typeface="Trebuchet MS"/>
              </a:rPr>
              <a:t>Contact us and sign up to our newsletter</a:t>
            </a:r>
          </a:p>
        </p:txBody>
      </p:sp>
      <p:sp>
        <p:nvSpPr>
          <p:cNvPr id="3" name="Subtitle 2">
            <a:extLst>
              <a:ext uri="{FF2B5EF4-FFF2-40B4-BE49-F238E27FC236}">
                <a16:creationId xmlns:a16="http://schemas.microsoft.com/office/drawing/2014/main" id="{7C0E9044-B514-4711-BFEF-F2DAEF0792BE}"/>
              </a:ext>
            </a:extLst>
          </p:cNvPr>
          <p:cNvSpPr>
            <a:spLocks noGrp="1"/>
          </p:cNvSpPr>
          <p:nvPr>
            <p:ph type="subTitle" idx="4294967295"/>
          </p:nvPr>
        </p:nvSpPr>
        <p:spPr>
          <a:xfrm>
            <a:off x="1890081" y="2824024"/>
            <a:ext cx="9518737" cy="3195937"/>
          </a:xfrm>
        </p:spPr>
        <p:txBody>
          <a:bodyPr vert="horz" lIns="91440" tIns="45720" rIns="91440" bIns="45720" rtlCol="0" anchor="t">
            <a:normAutofit/>
          </a:bodyPr>
          <a:lstStyle/>
          <a:p>
            <a:pPr marL="0" indent="0">
              <a:buNone/>
            </a:pPr>
            <a:r>
              <a:rPr lang="en-GB" dirty="0">
                <a:solidFill>
                  <a:schemeClr val="bg1"/>
                </a:solidFill>
                <a:latin typeface="Trebuchet MS"/>
                <a:hlinkClick r:id="rId3">
                  <a:extLst>
                    <a:ext uri="{A12FA001-AC4F-418D-AE19-62706E023703}">
                      <ahyp:hlinkClr xmlns:ahyp="http://schemas.microsoft.com/office/drawing/2018/hyperlinkcolor" val="tx"/>
                    </a:ext>
                  </a:extLst>
                </a:hlinkClick>
              </a:rPr>
              <a:t>www.swnetzerohub.org.uk</a:t>
            </a:r>
            <a:endParaRPr lang="en-GB" dirty="0">
              <a:solidFill>
                <a:schemeClr val="bg1"/>
              </a:solidFill>
              <a:latin typeface="Trebuchet MS"/>
            </a:endParaRPr>
          </a:p>
          <a:p>
            <a:pPr marL="0" indent="0">
              <a:buNone/>
            </a:pPr>
            <a:r>
              <a:rPr lang="en-GB" dirty="0">
                <a:solidFill>
                  <a:schemeClr val="bg1"/>
                </a:solidFill>
                <a:latin typeface="Trebuchet MS"/>
                <a:hlinkClick r:id="rId4">
                  <a:extLst>
                    <a:ext uri="{A12FA001-AC4F-418D-AE19-62706E023703}">
                      <ahyp:hlinkClr xmlns:ahyp="http://schemas.microsoft.com/office/drawing/2018/hyperlinkcolor" val="tx"/>
                    </a:ext>
                  </a:extLst>
                </a:hlinkClick>
              </a:rPr>
              <a:t>swnetzerohub@westofengland-ca.gov.uk</a:t>
            </a:r>
          </a:p>
          <a:p>
            <a:pPr marL="0" indent="0">
              <a:buNone/>
            </a:pPr>
            <a:r>
              <a:rPr lang="en-GB" dirty="0">
                <a:solidFill>
                  <a:schemeClr val="bg1"/>
                </a:solidFill>
                <a:latin typeface="Trebuchet MS"/>
                <a:hlinkClick r:id="rId5">
                  <a:extLst>
                    <a:ext uri="{A12FA001-AC4F-418D-AE19-62706E023703}">
                      <ahyp:hlinkClr xmlns:ahyp="http://schemas.microsoft.com/office/drawing/2018/hyperlinkcolor" val="tx"/>
                    </a:ext>
                  </a:extLst>
                </a:hlinkClick>
              </a:rPr>
              <a:t>South-West-Net-Zero-hub</a:t>
            </a:r>
          </a:p>
          <a:p>
            <a:pPr marL="0" indent="0">
              <a:buNone/>
            </a:pPr>
            <a:r>
              <a:rPr lang="en-GB" sz="2800" dirty="0">
                <a:solidFill>
                  <a:schemeClr val="bg1"/>
                </a:solidFill>
              </a:rPr>
              <a:t>Sign up to the rest of the webinar series </a:t>
            </a:r>
            <a:r>
              <a:rPr lang="en-GB" sz="2800" u="sng" dirty="0">
                <a:solidFill>
                  <a:schemeClr val="bg1"/>
                </a:solidFill>
              </a:rPr>
              <a:t>https://www.swnetzerohub.org.uk/knowledge/events/lead-webinars/ </a:t>
            </a:r>
            <a:endParaRPr lang="en-GB" u="sng" dirty="0">
              <a:solidFill>
                <a:schemeClr val="bg1"/>
              </a:solidFill>
              <a:hlinkClick r:id="rId5">
                <a:extLst>
                  <a:ext uri="{A12FA001-AC4F-418D-AE19-62706E023703}">
                    <ahyp:hlinkClr xmlns:ahyp="http://schemas.microsoft.com/office/drawing/2018/hyperlinkcolor" val="tx"/>
                  </a:ext>
                </a:extLst>
              </a:hlinkClick>
            </a:endParaRPr>
          </a:p>
          <a:p>
            <a:pPr marL="0" indent="0">
              <a:buNone/>
            </a:pPr>
            <a:endParaRPr lang="en-GB" dirty="0">
              <a:solidFill>
                <a:schemeClr val="bg1"/>
              </a:solidFill>
            </a:endParaRPr>
          </a:p>
        </p:txBody>
      </p:sp>
      <p:pic>
        <p:nvPicPr>
          <p:cNvPr id="5" name="Picture 4">
            <a:extLst>
              <a:ext uri="{FF2B5EF4-FFF2-40B4-BE49-F238E27FC236}">
                <a16:creationId xmlns:a16="http://schemas.microsoft.com/office/drawing/2014/main" id="{16068191-56BF-4319-A05E-E58BAD197E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38573" y="3993830"/>
            <a:ext cx="289308" cy="255064"/>
          </a:xfrm>
          <a:prstGeom prst="rect">
            <a:avLst/>
          </a:prstGeom>
        </p:spPr>
      </p:pic>
      <p:pic>
        <p:nvPicPr>
          <p:cNvPr id="6" name="Picture 5">
            <a:extLst>
              <a:ext uri="{FF2B5EF4-FFF2-40B4-BE49-F238E27FC236}">
                <a16:creationId xmlns:a16="http://schemas.microsoft.com/office/drawing/2014/main" id="{96B0F3CC-C5F7-4836-81CF-AF093362A6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3723" y="2939627"/>
            <a:ext cx="159504" cy="257111"/>
          </a:xfrm>
          <a:prstGeom prst="rect">
            <a:avLst/>
          </a:prstGeom>
        </p:spPr>
      </p:pic>
      <p:pic>
        <p:nvPicPr>
          <p:cNvPr id="8" name="Picture 7">
            <a:extLst>
              <a:ext uri="{FF2B5EF4-FFF2-40B4-BE49-F238E27FC236}">
                <a16:creationId xmlns:a16="http://schemas.microsoft.com/office/drawing/2014/main" id="{13809913-BA43-4459-B473-90709133EF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2968" y="3563662"/>
            <a:ext cx="277080" cy="190776"/>
          </a:xfrm>
          <a:prstGeom prst="rect">
            <a:avLst/>
          </a:prstGeom>
        </p:spPr>
      </p:pic>
    </p:spTree>
    <p:extLst>
      <p:ext uri="{BB962C8B-B14F-4D97-AF65-F5344CB8AC3E}">
        <p14:creationId xmlns:p14="http://schemas.microsoft.com/office/powerpoint/2010/main" val="418586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A4091-42FB-BC8A-4C1C-154A9D0B271A}"/>
              </a:ext>
            </a:extLst>
          </p:cNvPr>
          <p:cNvSpPr>
            <a:spLocks noGrp="1"/>
          </p:cNvSpPr>
          <p:nvPr>
            <p:ph type="title"/>
          </p:nvPr>
        </p:nvSpPr>
        <p:spPr/>
        <p:txBody>
          <a:bodyPr/>
          <a:lstStyle/>
          <a:p>
            <a:r>
              <a:rPr lang="en-US" dirty="0"/>
              <a:t>Market research </a:t>
            </a:r>
            <a:endParaRPr lang="en-GB" dirty="0"/>
          </a:p>
        </p:txBody>
      </p:sp>
      <p:sp>
        <p:nvSpPr>
          <p:cNvPr id="4" name="Title 1">
            <a:extLst>
              <a:ext uri="{FF2B5EF4-FFF2-40B4-BE49-F238E27FC236}">
                <a16:creationId xmlns:a16="http://schemas.microsoft.com/office/drawing/2014/main" id="{6CFED5CE-8DA7-CA0B-7BF9-C5BDB45E7D6E}"/>
              </a:ext>
            </a:extLst>
          </p:cNvPr>
          <p:cNvSpPr txBox="1">
            <a:spLocks noGrp="1"/>
          </p:cNvSpPr>
          <p:nvPr>
            <p:ph idx="1"/>
          </p:nvPr>
        </p:nvSpPr>
        <p:spPr>
          <a:xfrm>
            <a:off x="1005374" y="2689063"/>
            <a:ext cx="5702559" cy="2869261"/>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00000"/>
              </a:lnSpc>
              <a:spcBef>
                <a:spcPts val="0"/>
              </a:spcBef>
              <a:spcAft>
                <a:spcPts val="600"/>
              </a:spcAft>
              <a:buFont typeface="Arial"/>
              <a:buChar char="•"/>
            </a:pPr>
            <a:r>
              <a:rPr lang="en-US" sz="2200" dirty="0">
                <a:latin typeface="Lato" panose="020F0502020204030203" pitchFamily="34" charset="0"/>
                <a:cs typeface="Calibri"/>
              </a:rPr>
              <a:t>Market segmentation – identifying the groups that make up the 'able to pay' market</a:t>
            </a:r>
          </a:p>
          <a:p>
            <a:pPr marL="342900" indent="-342900">
              <a:lnSpc>
                <a:spcPct val="100000"/>
              </a:lnSpc>
              <a:spcBef>
                <a:spcPts val="0"/>
              </a:spcBef>
              <a:spcAft>
                <a:spcPts val="600"/>
              </a:spcAft>
              <a:buFont typeface="Arial"/>
              <a:buChar char="•"/>
            </a:pPr>
            <a:r>
              <a:rPr lang="en-US" sz="2200" dirty="0">
                <a:latin typeface="Lato" panose="020F0502020204030203" pitchFamily="34" charset="0"/>
                <a:cs typeface="Calibri"/>
              </a:rPr>
              <a:t>Primary research - focus groups and surveys</a:t>
            </a:r>
          </a:p>
          <a:p>
            <a:pPr marL="342900" indent="-342900">
              <a:lnSpc>
                <a:spcPct val="100000"/>
              </a:lnSpc>
              <a:spcBef>
                <a:spcPts val="0"/>
              </a:spcBef>
              <a:spcAft>
                <a:spcPts val="600"/>
              </a:spcAft>
              <a:buFont typeface="Arial"/>
              <a:buChar char="•"/>
            </a:pPr>
            <a:r>
              <a:rPr lang="en-US" sz="2200" dirty="0">
                <a:latin typeface="Lato" panose="020F0502020204030203" pitchFamily="34" charset="0"/>
                <a:cs typeface="Calibri"/>
              </a:rPr>
              <a:t>Style &amp; Comms guide created</a:t>
            </a:r>
          </a:p>
          <a:p>
            <a:pPr marL="342900" indent="-342900">
              <a:buFont typeface="Arial"/>
              <a:buChar char="•"/>
            </a:pPr>
            <a:endParaRPr lang="en-US" sz="2200" dirty="0">
              <a:latin typeface="Lato" panose="020F0502020204030203" pitchFamily="34" charset="0"/>
              <a:cs typeface="Calibri"/>
            </a:endParaRPr>
          </a:p>
          <a:p>
            <a:endParaRPr lang="en-US" sz="2000" dirty="0">
              <a:latin typeface="Lato" panose="020F0502020204030203" pitchFamily="34" charset="0"/>
              <a:cs typeface="Calibri"/>
            </a:endParaRPr>
          </a:p>
          <a:p>
            <a:endParaRPr lang="en-US" sz="2000" dirty="0">
              <a:latin typeface="Lato" panose="020F0502020204030203" pitchFamily="34" charset="0"/>
              <a:cs typeface="Calibri"/>
            </a:endParaRPr>
          </a:p>
          <a:p>
            <a:r>
              <a:rPr lang="en-US" sz="1000" dirty="0">
                <a:hlinkClick r:id="rId2"/>
              </a:rPr>
              <a:t>Plymouth Energy Community (PEC) | Understanding our retrofit clients</a:t>
            </a:r>
            <a:br>
              <a:rPr lang="en-US" sz="2000" dirty="0">
                <a:latin typeface="Lato" panose="020F0502020204030203" pitchFamily="34" charset="0"/>
                <a:cs typeface="Calibri"/>
              </a:rPr>
            </a:br>
            <a:r>
              <a:rPr lang="en-US" sz="900" dirty="0">
                <a:latin typeface="Lato" panose="020F0502020204030203" pitchFamily="34" charset="0"/>
                <a:cs typeface="Calibri"/>
              </a:rPr>
              <a:t> </a:t>
            </a:r>
            <a:endParaRPr lang="en-US" sz="900" dirty="0">
              <a:latin typeface="Lato" panose="020F0502020204030203" pitchFamily="34" charset="0"/>
            </a:endParaRPr>
          </a:p>
        </p:txBody>
      </p:sp>
      <p:pic>
        <p:nvPicPr>
          <p:cNvPr id="5" name="Picture 4" descr="No photo description available.">
            <a:extLst>
              <a:ext uri="{FF2B5EF4-FFF2-40B4-BE49-F238E27FC236}">
                <a16:creationId xmlns:a16="http://schemas.microsoft.com/office/drawing/2014/main" id="{96B7056A-6D3D-DE49-CC8E-D6E02DD1C66A}"/>
              </a:ext>
            </a:extLst>
          </p:cNvPr>
          <p:cNvPicPr>
            <a:picLocks noChangeAspect="1"/>
          </p:cNvPicPr>
          <p:nvPr/>
        </p:nvPicPr>
        <p:blipFill>
          <a:blip r:embed="rId3"/>
          <a:stretch>
            <a:fillRect/>
          </a:stretch>
        </p:blipFill>
        <p:spPr>
          <a:xfrm>
            <a:off x="6867715" y="452858"/>
            <a:ext cx="2766203" cy="2766203"/>
          </a:xfrm>
          <a:prstGeom prst="rect">
            <a:avLst/>
          </a:prstGeom>
        </p:spPr>
      </p:pic>
      <p:pic>
        <p:nvPicPr>
          <p:cNvPr id="6" name="Picture 5" descr="A blue and black text on a white background&#10;&#10;Description automatically generated">
            <a:extLst>
              <a:ext uri="{FF2B5EF4-FFF2-40B4-BE49-F238E27FC236}">
                <a16:creationId xmlns:a16="http://schemas.microsoft.com/office/drawing/2014/main" id="{CA2A5522-B511-8DEA-522A-377738E1C084}"/>
              </a:ext>
            </a:extLst>
          </p:cNvPr>
          <p:cNvPicPr>
            <a:picLocks noChangeAspect="1"/>
          </p:cNvPicPr>
          <p:nvPr/>
        </p:nvPicPr>
        <p:blipFill>
          <a:blip r:embed="rId4"/>
          <a:stretch>
            <a:fillRect/>
          </a:stretch>
        </p:blipFill>
        <p:spPr>
          <a:xfrm>
            <a:off x="9717893" y="3606347"/>
            <a:ext cx="1966946" cy="1951977"/>
          </a:xfrm>
          <a:prstGeom prst="rect">
            <a:avLst/>
          </a:prstGeom>
        </p:spPr>
      </p:pic>
    </p:spTree>
    <p:extLst>
      <p:ext uri="{BB962C8B-B14F-4D97-AF65-F5344CB8AC3E}">
        <p14:creationId xmlns:p14="http://schemas.microsoft.com/office/powerpoint/2010/main" val="2016393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C0905-30BA-4998-75E0-ABA97144D611}"/>
              </a:ext>
            </a:extLst>
          </p:cNvPr>
          <p:cNvSpPr>
            <a:spLocks noGrp="1"/>
          </p:cNvSpPr>
          <p:nvPr>
            <p:ph type="title"/>
          </p:nvPr>
        </p:nvSpPr>
        <p:spPr/>
        <p:txBody>
          <a:bodyPr/>
          <a:lstStyle/>
          <a:p>
            <a:r>
              <a:rPr lang="en-US" dirty="0"/>
              <a:t>Values modes</a:t>
            </a:r>
            <a:endParaRPr lang="en-GB" dirty="0"/>
          </a:p>
        </p:txBody>
      </p:sp>
      <p:sp>
        <p:nvSpPr>
          <p:cNvPr id="3" name="Content Placeholder 2">
            <a:extLst>
              <a:ext uri="{FF2B5EF4-FFF2-40B4-BE49-F238E27FC236}">
                <a16:creationId xmlns:a16="http://schemas.microsoft.com/office/drawing/2014/main" id="{7ED46019-F5A6-6AFD-6E46-D63470EC09D6}"/>
              </a:ext>
            </a:extLst>
          </p:cNvPr>
          <p:cNvSpPr>
            <a:spLocks noGrp="1"/>
          </p:cNvSpPr>
          <p:nvPr>
            <p:ph idx="1"/>
          </p:nvPr>
        </p:nvSpPr>
        <p:spPr>
          <a:xfrm>
            <a:off x="838200" y="1571272"/>
            <a:ext cx="3192624" cy="637657"/>
          </a:xfrm>
        </p:spPr>
        <p:txBody>
          <a:bodyPr>
            <a:normAutofit fontScale="85000" lnSpcReduction="20000"/>
          </a:bodyPr>
          <a:lstStyle/>
          <a:p>
            <a:pPr marL="0" indent="0">
              <a:buNone/>
            </a:pPr>
            <a:r>
              <a:rPr lang="en-US" sz="2800" b="1" dirty="0">
                <a:latin typeface="Calibri"/>
                <a:cs typeface="Calibri"/>
              </a:rPr>
              <a:t>12 psychographic types, in 3 groups:</a:t>
            </a:r>
            <a:endParaRPr lang="en-US" dirty="0"/>
          </a:p>
        </p:txBody>
      </p:sp>
      <p:sp>
        <p:nvSpPr>
          <p:cNvPr id="4" name="Content Placeholder 2">
            <a:extLst>
              <a:ext uri="{FF2B5EF4-FFF2-40B4-BE49-F238E27FC236}">
                <a16:creationId xmlns:a16="http://schemas.microsoft.com/office/drawing/2014/main" id="{1F9EF679-AE0A-412A-65D7-F8285E236362}"/>
              </a:ext>
            </a:extLst>
          </p:cNvPr>
          <p:cNvSpPr txBox="1">
            <a:spLocks/>
          </p:cNvSpPr>
          <p:nvPr/>
        </p:nvSpPr>
        <p:spPr>
          <a:xfrm>
            <a:off x="855121" y="3579786"/>
            <a:ext cx="2809460" cy="892552"/>
          </a:xfrm>
          <a:prstGeom prst="rect">
            <a:avLst/>
          </a:prstGeom>
          <a:ln>
            <a:solidFill>
              <a:schemeClr val="tx1"/>
            </a:solidFill>
          </a:ln>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202122"/>
                </a:solidFill>
                <a:effectLst/>
                <a:uLnTx/>
                <a:uFillTx/>
                <a:latin typeface="Calibri"/>
                <a:ea typeface="+mn-lt"/>
                <a:cs typeface="Calibri" panose="020F0502020204030204"/>
              </a:rPr>
              <a:t>Pioneer group – </a:t>
            </a:r>
            <a:r>
              <a:rPr kumimoji="0" lang="en-US" sz="2800" b="1" i="1" u="none" strike="noStrike" kern="1200" cap="none" spc="0" normalizeH="0" baseline="0" noProof="0" dirty="0">
                <a:ln>
                  <a:noFill/>
                </a:ln>
                <a:solidFill>
                  <a:srgbClr val="202122"/>
                </a:solidFill>
                <a:effectLst/>
                <a:uLnTx/>
                <a:uFillTx/>
                <a:latin typeface="Calibri"/>
                <a:ea typeface="+mn-lt"/>
                <a:cs typeface="Calibri" panose="020F0502020204030204"/>
              </a:rPr>
              <a:t>inner-directed, innovators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1" u="none" strike="noStrike" kern="1200" cap="none" spc="0" normalizeH="0" baseline="0" noProof="0" dirty="0">
              <a:ln>
                <a:noFill/>
              </a:ln>
              <a:solidFill>
                <a:srgbClr val="202122"/>
              </a:solidFill>
              <a:effectLst/>
              <a:uLnTx/>
              <a:uFillTx/>
              <a:latin typeface="Calibri"/>
              <a:ea typeface="Calibri"/>
              <a:cs typeface="Calibri"/>
            </a:endParaRPr>
          </a:p>
        </p:txBody>
      </p:sp>
      <p:sp>
        <p:nvSpPr>
          <p:cNvPr id="5" name="Content Placeholder 2">
            <a:extLst>
              <a:ext uri="{FF2B5EF4-FFF2-40B4-BE49-F238E27FC236}">
                <a16:creationId xmlns:a16="http://schemas.microsoft.com/office/drawing/2014/main" id="{9B93972C-3B4B-9803-B728-4A759C91F904}"/>
              </a:ext>
            </a:extLst>
          </p:cNvPr>
          <p:cNvSpPr txBox="1">
            <a:spLocks/>
          </p:cNvSpPr>
          <p:nvPr/>
        </p:nvSpPr>
        <p:spPr>
          <a:xfrm>
            <a:off x="855121" y="2334155"/>
            <a:ext cx="2809461" cy="892552"/>
          </a:xfrm>
          <a:prstGeom prst="rect">
            <a:avLst/>
          </a:prstGeom>
          <a:ln>
            <a:solidFill>
              <a:schemeClr val="tx1"/>
            </a:solidFill>
          </a:ln>
        </p:spPr>
        <p:txBody>
          <a:bodyPr vert="horz" lIns="91440" tIns="45720" rIns="91440" bIns="45720" rtlCol="0" anchor="t">
            <a:normAutofit fontScale="62500" lnSpcReduction="20000"/>
          </a:bodyPr>
          <a:lst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Pct val="80000"/>
              <a:buFont typeface="Arial" panose="020B0604020202020204" pitchFamily="34" charset="0"/>
              <a:buNone/>
              <a:tabLst/>
              <a:defRPr/>
            </a:pPr>
            <a:r>
              <a:rPr kumimoji="0" lang="en-US" sz="2800" b="1" i="0" u="none" strike="noStrike" kern="1200" cap="none" spc="0" normalizeH="0" baseline="0" noProof="0" dirty="0">
                <a:ln>
                  <a:noFill/>
                </a:ln>
                <a:solidFill>
                  <a:srgbClr val="202122"/>
                </a:solidFill>
                <a:effectLst/>
                <a:uLnTx/>
                <a:uFillTx/>
                <a:latin typeface="Calibri"/>
                <a:ea typeface="+mn-lt"/>
                <a:cs typeface="Calibri" panose="020F0502020204030204"/>
              </a:rPr>
              <a:t>Prospector group – </a:t>
            </a:r>
            <a:r>
              <a:rPr kumimoji="0" lang="en-US" sz="2800" b="1" i="1" u="none" strike="noStrike" kern="1200" cap="none" spc="0" normalizeH="0" baseline="0" noProof="0" dirty="0">
                <a:ln>
                  <a:noFill/>
                </a:ln>
                <a:solidFill>
                  <a:srgbClr val="202122"/>
                </a:solidFill>
                <a:effectLst/>
                <a:uLnTx/>
                <a:uFillTx/>
                <a:latin typeface="Calibri"/>
                <a:ea typeface="+mn-lt"/>
                <a:cs typeface="Calibri" panose="020F0502020204030204"/>
              </a:rPr>
              <a:t>outer-directed, esteem driven</a:t>
            </a:r>
          </a:p>
        </p:txBody>
      </p:sp>
      <p:sp>
        <p:nvSpPr>
          <p:cNvPr id="6" name="TextBox 5">
            <a:extLst>
              <a:ext uri="{FF2B5EF4-FFF2-40B4-BE49-F238E27FC236}">
                <a16:creationId xmlns:a16="http://schemas.microsoft.com/office/drawing/2014/main" id="{48CC583D-C68F-E377-7C15-66548F1EA695}"/>
              </a:ext>
            </a:extLst>
          </p:cNvPr>
          <p:cNvSpPr txBox="1"/>
          <p:nvPr/>
        </p:nvSpPr>
        <p:spPr>
          <a:xfrm>
            <a:off x="838200" y="4825418"/>
            <a:ext cx="2809461" cy="89255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2122"/>
                </a:solidFill>
                <a:effectLst/>
                <a:uLnTx/>
                <a:uFillTx/>
                <a:latin typeface="Calibri"/>
                <a:ea typeface="+mn-lt"/>
                <a:cs typeface="Calibri" panose="020F0502020204030204"/>
              </a:rPr>
              <a:t>Settler group –</a:t>
            </a:r>
            <a:r>
              <a:rPr kumimoji="0" lang="en-US" sz="2400" b="1" i="0" u="none" strike="noStrike" kern="1200" cap="none" spc="0" normalizeH="0" baseline="0" noProof="0" dirty="0">
                <a:ln>
                  <a:noFill/>
                </a:ln>
                <a:solidFill>
                  <a:srgbClr val="202122"/>
                </a:solidFill>
                <a:effectLst/>
                <a:uLnTx/>
                <a:uFillTx/>
                <a:latin typeface="Calibri"/>
                <a:ea typeface="+mn-lt"/>
                <a:cs typeface="Calibri" panose="020F0502020204030204"/>
              </a:rPr>
              <a:t> </a:t>
            </a:r>
            <a:r>
              <a:rPr kumimoji="0" lang="en-US" sz="2400" b="1" i="1" u="none" strike="noStrike" kern="1200" cap="none" spc="0" normalizeH="0" baseline="0" noProof="0" dirty="0">
                <a:ln>
                  <a:noFill/>
                </a:ln>
                <a:solidFill>
                  <a:srgbClr val="202122"/>
                </a:solidFill>
                <a:effectLst/>
                <a:uLnTx/>
                <a:uFillTx/>
                <a:latin typeface="Calibri"/>
                <a:ea typeface="+mn-lt"/>
                <a:cs typeface="Calibri" panose="020F0502020204030204"/>
              </a:rPr>
              <a:t>sustenance-driven</a:t>
            </a:r>
            <a:endParaRPr kumimoji="0" lang="en-US" sz="1800" b="0" i="0" u="none" strike="noStrike" kern="1200" cap="none" spc="0" normalizeH="0" baseline="0" noProof="0" dirty="0">
              <a:ln>
                <a:noFill/>
              </a:ln>
              <a:solidFill>
                <a:prstClr val="black"/>
              </a:solidFill>
              <a:effectLst/>
              <a:uLnTx/>
              <a:uFillTx/>
              <a:latin typeface="Calibri"/>
              <a:ea typeface="Calibri"/>
              <a:cs typeface="Calibri"/>
            </a:endParaRPr>
          </a:p>
        </p:txBody>
      </p:sp>
      <p:pic>
        <p:nvPicPr>
          <p:cNvPr id="10" name="Picture 9" descr="A group of white text boxes&#10;&#10;Description automatically generated with medium confidence">
            <a:extLst>
              <a:ext uri="{FF2B5EF4-FFF2-40B4-BE49-F238E27FC236}">
                <a16:creationId xmlns:a16="http://schemas.microsoft.com/office/drawing/2014/main" id="{23206AEA-08E3-5665-5764-4DE13D1D8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220" y="1185649"/>
            <a:ext cx="6671868" cy="4486701"/>
          </a:xfrm>
          <a:prstGeom prst="rect">
            <a:avLst/>
          </a:prstGeom>
        </p:spPr>
      </p:pic>
      <p:cxnSp>
        <p:nvCxnSpPr>
          <p:cNvPr id="12" name="Straight Arrow Connector 11">
            <a:extLst>
              <a:ext uri="{FF2B5EF4-FFF2-40B4-BE49-F238E27FC236}">
                <a16:creationId xmlns:a16="http://schemas.microsoft.com/office/drawing/2014/main" id="{AC2DDC6F-AADF-2C3D-0788-30238AEE89B4}"/>
              </a:ext>
            </a:extLst>
          </p:cNvPr>
          <p:cNvCxnSpPr>
            <a:cxnSpLocks/>
            <a:stCxn id="5" idx="3"/>
          </p:cNvCxnSpPr>
          <p:nvPr/>
        </p:nvCxnSpPr>
        <p:spPr>
          <a:xfrm flipV="1">
            <a:off x="3664582" y="1996751"/>
            <a:ext cx="1160662" cy="78368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8B68C215-9D4A-05D9-0D59-45602174123A}"/>
              </a:ext>
            </a:extLst>
          </p:cNvPr>
          <p:cNvCxnSpPr>
            <a:cxnSpLocks/>
            <a:stCxn id="6" idx="3"/>
          </p:cNvCxnSpPr>
          <p:nvPr/>
        </p:nvCxnSpPr>
        <p:spPr>
          <a:xfrm flipV="1">
            <a:off x="3647661" y="5066522"/>
            <a:ext cx="1177583" cy="205172"/>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C194931-ABD3-7BED-7834-548B95121112}"/>
              </a:ext>
            </a:extLst>
          </p:cNvPr>
          <p:cNvCxnSpPr>
            <a:cxnSpLocks/>
          </p:cNvCxnSpPr>
          <p:nvPr/>
        </p:nvCxnSpPr>
        <p:spPr>
          <a:xfrm flipV="1">
            <a:off x="3664581" y="3531636"/>
            <a:ext cx="1160663" cy="587045"/>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2227C07C-E9F3-922B-FA1F-E0ABFE193860}"/>
              </a:ext>
            </a:extLst>
          </p:cNvPr>
          <p:cNvSpPr txBox="1"/>
          <p:nvPr/>
        </p:nvSpPr>
        <p:spPr>
          <a:xfrm>
            <a:off x="5017537" y="547065"/>
            <a:ext cx="609755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nationally representative database of hundreds of cross-indexed focus groups</a:t>
            </a:r>
            <a:endPar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52831EF-9A68-7BBC-11BC-3CF63FB61F8B}"/>
              </a:ext>
            </a:extLst>
          </p:cNvPr>
          <p:cNvSpPr txBox="1"/>
          <p:nvPr/>
        </p:nvSpPr>
        <p:spPr>
          <a:xfrm>
            <a:off x="5017537" y="5822302"/>
            <a:ext cx="70726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Same outcomes - Different motivations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186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26E8-824F-1701-C1E4-2D07E3979257}"/>
              </a:ext>
            </a:extLst>
          </p:cNvPr>
          <p:cNvSpPr>
            <a:spLocks noGrp="1"/>
          </p:cNvSpPr>
          <p:nvPr>
            <p:ph type="title"/>
          </p:nvPr>
        </p:nvSpPr>
        <p:spPr/>
        <p:txBody>
          <a:bodyPr/>
          <a:lstStyle/>
          <a:p>
            <a:r>
              <a:rPr lang="en-US" dirty="0"/>
              <a:t>Commonalities for messaging</a:t>
            </a:r>
            <a:endParaRPr lang="en-GB" dirty="0"/>
          </a:p>
        </p:txBody>
      </p:sp>
      <p:sp>
        <p:nvSpPr>
          <p:cNvPr id="3" name="Content Placeholder 2">
            <a:extLst>
              <a:ext uri="{FF2B5EF4-FFF2-40B4-BE49-F238E27FC236}">
                <a16:creationId xmlns:a16="http://schemas.microsoft.com/office/drawing/2014/main" id="{7770FD29-E577-5C31-E197-AB5928E72FC7}"/>
              </a:ext>
            </a:extLst>
          </p:cNvPr>
          <p:cNvSpPr>
            <a:spLocks noGrp="1"/>
          </p:cNvSpPr>
          <p:nvPr>
            <p:ph idx="1"/>
          </p:nvPr>
        </p:nvSpPr>
        <p:spPr>
          <a:xfrm>
            <a:off x="838200" y="2049560"/>
            <a:ext cx="10515600" cy="3548807"/>
          </a:xfrm>
        </p:spPr>
        <p:txBody>
          <a:bodyPr>
            <a:normAutofit/>
          </a:bodyPr>
          <a:lstStyle/>
          <a:p>
            <a:r>
              <a:rPr lang="en-US" dirty="0"/>
              <a:t>A high level of confidence and recognition of the term ‘retrofit’ but some misunderstanding of its relation to preparing homes for improved energy efficiency</a:t>
            </a:r>
          </a:p>
          <a:p>
            <a:r>
              <a:rPr lang="en-US" b="1" dirty="0"/>
              <a:t>Self-preservation comes first</a:t>
            </a:r>
            <a:r>
              <a:rPr lang="en-US" dirty="0"/>
              <a:t>, even though people are generally concerned for the environment</a:t>
            </a:r>
          </a:p>
          <a:p>
            <a:r>
              <a:rPr lang="en-US" b="1" dirty="0"/>
              <a:t>Triggers</a:t>
            </a:r>
            <a:r>
              <a:rPr lang="en-US" dirty="0"/>
              <a:t> for engaging in home retrofit are </a:t>
            </a:r>
            <a:r>
              <a:rPr lang="en-US" b="1" dirty="0"/>
              <a:t>specific to individuals </a:t>
            </a:r>
            <a:r>
              <a:rPr lang="en-US" dirty="0"/>
              <a:t>and households, and can be connected to life events such as moving house, rather than being defined by ‘typology’ or ‘segment’.</a:t>
            </a:r>
            <a:endParaRPr lang="en-GB" dirty="0"/>
          </a:p>
        </p:txBody>
      </p:sp>
    </p:spTree>
    <p:extLst>
      <p:ext uri="{BB962C8B-B14F-4D97-AF65-F5344CB8AC3E}">
        <p14:creationId xmlns:p14="http://schemas.microsoft.com/office/powerpoint/2010/main" val="1399129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7FA25-9A58-D080-8BF6-A70AF1A0CF7A}"/>
              </a:ext>
            </a:extLst>
          </p:cNvPr>
          <p:cNvSpPr>
            <a:spLocks noGrp="1"/>
          </p:cNvSpPr>
          <p:nvPr>
            <p:ph type="title"/>
          </p:nvPr>
        </p:nvSpPr>
        <p:spPr/>
        <p:txBody>
          <a:bodyPr/>
          <a:lstStyle/>
          <a:p>
            <a:r>
              <a:rPr lang="en-US" dirty="0"/>
              <a:t>Messaging – what works</a:t>
            </a:r>
            <a:endParaRPr lang="en-GB" dirty="0"/>
          </a:p>
        </p:txBody>
      </p:sp>
      <p:pic>
        <p:nvPicPr>
          <p:cNvPr id="5" name="Content Placeholder 4" descr="A drawing of a tree and a person walking on a bicycle&#10;&#10;Description automatically generated with medium confidence">
            <a:extLst>
              <a:ext uri="{FF2B5EF4-FFF2-40B4-BE49-F238E27FC236}">
                <a16:creationId xmlns:a16="http://schemas.microsoft.com/office/drawing/2014/main" id="{7AD1DFB8-8C73-F31E-7766-1FACBDE093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8080" y="1168174"/>
            <a:ext cx="4351338" cy="4351338"/>
          </a:xfrm>
        </p:spPr>
      </p:pic>
      <p:sp>
        <p:nvSpPr>
          <p:cNvPr id="3" name="TextBox 2">
            <a:extLst>
              <a:ext uri="{FF2B5EF4-FFF2-40B4-BE49-F238E27FC236}">
                <a16:creationId xmlns:a16="http://schemas.microsoft.com/office/drawing/2014/main" id="{E49D5143-65D7-F488-7DEA-346415109DAC}"/>
              </a:ext>
            </a:extLst>
          </p:cNvPr>
          <p:cNvSpPr txBox="1"/>
          <p:nvPr/>
        </p:nvSpPr>
        <p:spPr>
          <a:xfrm>
            <a:off x="838200" y="1689437"/>
            <a:ext cx="6329880"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Telling a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positive story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Linking to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emotion, identity and personal values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Connecting the planet’s health with our own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Normalising</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action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narrative of WE not 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Linking to psychological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motivations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drive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behaviour</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Conversation over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Confident, clear, exciting messaging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Stories of ‘re-world building’ can be epic. It’s a journey... sell the journey!</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31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E035D-9AD9-793C-4A6F-09C87CC142A6}"/>
              </a:ext>
            </a:extLst>
          </p:cNvPr>
          <p:cNvSpPr>
            <a:spLocks noGrp="1"/>
          </p:cNvSpPr>
          <p:nvPr>
            <p:ph type="title"/>
          </p:nvPr>
        </p:nvSpPr>
        <p:spPr/>
        <p:txBody>
          <a:bodyPr/>
          <a:lstStyle/>
          <a:p>
            <a:r>
              <a:rPr lang="en-US" dirty="0"/>
              <a:t>Engagement - Employer drop ins</a:t>
            </a:r>
            <a:endParaRPr lang="en-GB" dirty="0"/>
          </a:p>
        </p:txBody>
      </p:sp>
      <p:pic>
        <p:nvPicPr>
          <p:cNvPr id="5" name="Content Placeholder 4" descr="A couple of people standing in front of a table&#10;&#10;Description automatically generated">
            <a:extLst>
              <a:ext uri="{FF2B5EF4-FFF2-40B4-BE49-F238E27FC236}">
                <a16:creationId xmlns:a16="http://schemas.microsoft.com/office/drawing/2014/main" id="{6AB3914E-72F5-9367-136E-81670276B7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0167" y="1390561"/>
            <a:ext cx="2839335" cy="1893815"/>
          </a:xfrm>
        </p:spPr>
      </p:pic>
      <p:pic>
        <p:nvPicPr>
          <p:cNvPr id="4" name="Picture 3" descr="Two men standing next to a table&#10;&#10;Description automatically generated">
            <a:extLst>
              <a:ext uri="{FF2B5EF4-FFF2-40B4-BE49-F238E27FC236}">
                <a16:creationId xmlns:a16="http://schemas.microsoft.com/office/drawing/2014/main" id="{76A3393A-F317-D77B-6F68-F13C6DF1F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5393" y="1194842"/>
            <a:ext cx="2161036" cy="4319025"/>
          </a:xfrm>
          <a:prstGeom prst="rect">
            <a:avLst/>
          </a:prstGeom>
        </p:spPr>
      </p:pic>
      <p:sp>
        <p:nvSpPr>
          <p:cNvPr id="8" name="TextBox 7">
            <a:extLst>
              <a:ext uri="{FF2B5EF4-FFF2-40B4-BE49-F238E27FC236}">
                <a16:creationId xmlns:a16="http://schemas.microsoft.com/office/drawing/2014/main" id="{8481AAAA-9B93-6246-CB90-41ED3CB40B02}"/>
              </a:ext>
            </a:extLst>
          </p:cNvPr>
          <p:cNvSpPr txBox="1"/>
          <p:nvPr/>
        </p:nvSpPr>
        <p:spPr>
          <a:xfrm>
            <a:off x="4463144" y="1830860"/>
            <a:ext cx="6097554"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 Drop-ins so far at large Employers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Including: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Plymouth Community Homes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Derriford Hospital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Plymouth City Council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DELT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200+ employees engaged</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6A146A9-2BA2-8B0E-5092-C236764E2714}"/>
              </a:ext>
            </a:extLst>
          </p:cNvPr>
          <p:cNvSpPr txBox="1"/>
          <p:nvPr/>
        </p:nvSpPr>
        <p:spPr>
          <a:xfrm>
            <a:off x="950167" y="5513867"/>
            <a:ext cx="77179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Engaging people at a convenient time</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couple of men standing in a room&#10;&#10;Description automatically generated">
            <a:extLst>
              <a:ext uri="{FF2B5EF4-FFF2-40B4-BE49-F238E27FC236}">
                <a16:creationId xmlns:a16="http://schemas.microsoft.com/office/drawing/2014/main" id="{20823E3D-11C4-E3C5-107B-DBEEF2A90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391" y="3429000"/>
            <a:ext cx="2784111" cy="1992126"/>
          </a:xfrm>
          <a:prstGeom prst="rect">
            <a:avLst/>
          </a:prstGeom>
        </p:spPr>
      </p:pic>
    </p:spTree>
    <p:extLst>
      <p:ext uri="{BB962C8B-B14F-4D97-AF65-F5344CB8AC3E}">
        <p14:creationId xmlns:p14="http://schemas.microsoft.com/office/powerpoint/2010/main" val="3520444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C5C69"/>
      </a:dk2>
      <a:lt2>
        <a:srgbClr val="C0C1CC"/>
      </a:lt2>
      <a:accent1>
        <a:srgbClr val="6BD4F2"/>
      </a:accent1>
      <a:accent2>
        <a:srgbClr val="ED749D"/>
      </a:accent2>
      <a:accent3>
        <a:srgbClr val="FFD900"/>
      </a:accent3>
      <a:accent4>
        <a:srgbClr val="79DECC"/>
      </a:accent4>
      <a:accent5>
        <a:srgbClr val="87B5C3"/>
      </a:accent5>
      <a:accent6>
        <a:srgbClr val="9AB3A7"/>
      </a:accent6>
      <a:hlink>
        <a:srgbClr val="0E7FA0"/>
      </a:hlink>
      <a:folHlink>
        <a:srgbClr val="EA9ED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evern Wye GreenForest 2020">
  <a:themeElements>
    <a:clrScheme name="Severn Wye 2020">
      <a:dk1>
        <a:srgbClr val="2D2926"/>
      </a:dk1>
      <a:lt1>
        <a:sysClr val="window" lastClr="FFFFFF"/>
      </a:lt1>
      <a:dk2>
        <a:srgbClr val="445159"/>
      </a:dk2>
      <a:lt2>
        <a:srgbClr val="F0F0F0"/>
      </a:lt2>
      <a:accent1>
        <a:srgbClr val="29AAE2"/>
      </a:accent1>
      <a:accent2>
        <a:srgbClr val="F4B739"/>
      </a:accent2>
      <a:accent3>
        <a:srgbClr val="C6195A"/>
      </a:accent3>
      <a:accent4>
        <a:srgbClr val="8DC640"/>
      </a:accent4>
      <a:accent5>
        <a:srgbClr val="EC6535"/>
      </a:accent5>
      <a:accent6>
        <a:srgbClr val="3C5954"/>
      </a:accent6>
      <a:hlink>
        <a:srgbClr val="29AAE2"/>
      </a:hlink>
      <a:folHlink>
        <a:srgbClr val="29AAE2"/>
      </a:folHlink>
    </a:clrScheme>
    <a:fontScheme name="Severn Wye Inhouse">
      <a:majorFont>
        <a:latin typeface="Aria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smtClean="0"/>
        </a:defPPr>
      </a:lstStyle>
      <a:style>
        <a:lnRef idx="2">
          <a:schemeClr val="accent1">
            <a:shade val="15000"/>
          </a:schemeClr>
        </a:lnRef>
        <a:fillRef idx="1">
          <a:schemeClr val="accent1"/>
        </a:fillRef>
        <a:effectRef idx="0">
          <a:schemeClr val="accent1"/>
        </a:effectRef>
        <a:fontRef idx="minor">
          <a:schemeClr val="lt1"/>
        </a:fontRef>
      </a:style>
    </a:spDef>
    <a:txDef>
      <a:spPr/>
      <a:bodyPr vert="horz" lIns="91440" tIns="45720" rIns="91440" bIns="45720" rtlCol="0">
        <a:normAutofit/>
      </a:bodyPr>
      <a:lstStyle>
        <a:defPPr algn="l">
          <a:defRPr sz="2000" dirty="0" smtClean="0"/>
        </a:defPPr>
      </a:lstStyle>
    </a:txDef>
  </a:objectDefaults>
  <a:extraClrSchemeLst/>
  <a:extLst>
    <a:ext uri="{05A4C25C-085E-4340-85A3-A5531E510DB2}">
      <thm15:themeFamily xmlns:thm15="http://schemas.microsoft.com/office/thememl/2012/main" name="Severn Wye Powerpoint Template 2020" id="{290486AE-DB3E-2740-A1EB-5896466B1E37}" vid="{F1E704D2-81DF-9E49-BD08-6C31BEC5B925}"/>
    </a:ext>
  </a:extLst>
</a:theme>
</file>

<file path=ppt/theme/theme6.xml><?xml version="1.0" encoding="utf-8"?>
<a:theme xmlns:a="http://schemas.openxmlformats.org/drawingml/2006/main" name="4_Office Theme">
  <a:themeElements>
    <a:clrScheme name="CSE brand 2024">
      <a:dk1>
        <a:sysClr val="windowText" lastClr="000000"/>
      </a:dk1>
      <a:lt1>
        <a:sysClr val="window" lastClr="FFFFFF"/>
      </a:lt1>
      <a:dk2>
        <a:srgbClr val="1C0533"/>
      </a:dk2>
      <a:lt2>
        <a:srgbClr val="F5F2EB"/>
      </a:lt2>
      <a:accent1>
        <a:srgbClr val="F7C540"/>
      </a:accent1>
      <a:accent2>
        <a:srgbClr val="6B57DE"/>
      </a:accent2>
      <a:accent3>
        <a:srgbClr val="CCC4F2"/>
      </a:accent3>
      <a:accent4>
        <a:srgbClr val="F9CC5A"/>
      </a:accent4>
      <a:accent5>
        <a:srgbClr val="211440"/>
      </a:accent5>
      <a:accent6>
        <a:srgbClr val="7363E0"/>
      </a:accent6>
      <a:hlink>
        <a:srgbClr val="D6D1F5"/>
      </a:hlink>
      <a:folHlink>
        <a:srgbClr val="6B57DE"/>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52CAE215133747B3E2C29D4F3F773D" ma:contentTypeVersion="19" ma:contentTypeDescription="Create a new document." ma:contentTypeScope="" ma:versionID="78787cb9a0d786a5ffddef7e0160b556">
  <xsd:schema xmlns:xsd="http://www.w3.org/2001/XMLSchema" xmlns:xs="http://www.w3.org/2001/XMLSchema" xmlns:p="http://schemas.microsoft.com/office/2006/metadata/properties" xmlns:ns2="8ea2b450-505b-41b4-bae7-dfeb254f3094" xmlns:ns3="ae11946e-e2fd-4c60-8682-e4a1ed729ce0" targetNamespace="http://schemas.microsoft.com/office/2006/metadata/properties" ma:root="true" ma:fieldsID="4e23c8a680531cb1453d3b5b942b23f3" ns2:_="" ns3:_="">
    <xsd:import namespace="8ea2b450-505b-41b4-bae7-dfeb254f3094"/>
    <xsd:import namespace="ae11946e-e2fd-4c60-8682-e4a1ed729c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lcf76f155ced4ddcb4097134ff3c332f" minOccurs="0"/>
                <xsd:element ref="ns3:TaxCatchAll" minOccurs="0"/>
                <xsd:element ref="ns2:RecordI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a2b450-505b-41b4-bae7-dfeb254f30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fc3c99c-be24-4810-9e61-24813d7dc94a" ma:termSetId="09814cd3-568e-fe90-9814-8d621ff8fb84" ma:anchorId="fba54fb3-c3e1-fe81-a776-ca4b69148c4d" ma:open="true" ma:isKeyword="false">
      <xsd:complexType>
        <xsd:sequence>
          <xsd:element ref="pc:Terms" minOccurs="0" maxOccurs="1"/>
        </xsd:sequence>
      </xsd:complexType>
    </xsd:element>
    <xsd:element name="RecordID" ma:index="24" nillable="true" ma:displayName="RecordID" ma:format="Dropdown" ma:internalName="RecordID">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11946e-e2fd-4c60-8682-e4a1ed729ce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0cd5724-9332-4031-af10-108d224b2056}" ma:internalName="TaxCatchAll" ma:showField="CatchAllData" ma:web="ae11946e-e2fd-4c60-8682-e4a1ed729c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a2b450-505b-41b4-bae7-dfeb254f3094">
      <Terms xmlns="http://schemas.microsoft.com/office/infopath/2007/PartnerControls"/>
    </lcf76f155ced4ddcb4097134ff3c332f>
    <RecordID xmlns="8ea2b450-505b-41b4-bae7-dfeb254f3094" xsi:nil="true"/>
    <TaxCatchAll xmlns="ae11946e-e2fd-4c60-8682-e4a1ed729ce0" xsi:nil="true"/>
  </documentManagement>
</p:properties>
</file>

<file path=customXml/itemProps1.xml><?xml version="1.0" encoding="utf-8"?>
<ds:datastoreItem xmlns:ds="http://schemas.openxmlformats.org/officeDocument/2006/customXml" ds:itemID="{7F5BAB4D-41D6-4463-8273-14EB9A341EA5}"/>
</file>

<file path=customXml/itemProps2.xml><?xml version="1.0" encoding="utf-8"?>
<ds:datastoreItem xmlns:ds="http://schemas.openxmlformats.org/officeDocument/2006/customXml" ds:itemID="{5A2366E4-17B6-4D4A-91D5-99CFD32E13EC}"/>
</file>

<file path=customXml/itemProps3.xml><?xml version="1.0" encoding="utf-8"?>
<ds:datastoreItem xmlns:ds="http://schemas.openxmlformats.org/officeDocument/2006/customXml" ds:itemID="{A24C14BF-0944-4215-88AC-1DE42A5E2FF3}"/>
</file>

<file path=docProps/app.xml><?xml version="1.0" encoding="utf-8"?>
<Properties xmlns="http://schemas.openxmlformats.org/officeDocument/2006/extended-properties" xmlns:vt="http://schemas.openxmlformats.org/officeDocument/2006/docPropsVTypes">
  <TotalTime>28</TotalTime>
  <Words>2801</Words>
  <Application>Microsoft Office PowerPoint</Application>
  <PresentationFormat>Widescreen</PresentationFormat>
  <Paragraphs>326</Paragraphs>
  <Slides>46</Slides>
  <Notes>21</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46</vt:i4>
      </vt:variant>
    </vt:vector>
  </HeadingPairs>
  <TitlesOfParts>
    <vt:vector size="67" baseType="lpstr">
      <vt:lpstr>Aptos</vt:lpstr>
      <vt:lpstr>Aptos Display</vt:lpstr>
      <vt:lpstr>Arial</vt:lpstr>
      <vt:lpstr>Arial,Sans-Serif</vt:lpstr>
      <vt:lpstr>Calibri</vt:lpstr>
      <vt:lpstr>Calibri Light</vt:lpstr>
      <vt:lpstr>Corbel</vt:lpstr>
      <vt:lpstr>Lato</vt:lpstr>
      <vt:lpstr>Roboto</vt:lpstr>
      <vt:lpstr>Segoe UI</vt:lpstr>
      <vt:lpstr>Söhne Schmal Extrafett</vt:lpstr>
      <vt:lpstr>Symbol</vt:lpstr>
      <vt:lpstr>System Font Regular</vt:lpstr>
      <vt:lpstr>Trebuchet MS</vt:lpstr>
      <vt:lpstr>Wingdings</vt:lpstr>
      <vt:lpstr>Office Theme</vt:lpstr>
      <vt:lpstr>1_Office Theme</vt:lpstr>
      <vt:lpstr>2_Office Theme</vt:lpstr>
      <vt:lpstr>3_Office Theme</vt:lpstr>
      <vt:lpstr>Severn Wye GreenForest 2020</vt:lpstr>
      <vt:lpstr>4_Office Theme</vt:lpstr>
      <vt:lpstr>Innovations in Retrofit: Engagement and Communication</vt:lpstr>
      <vt:lpstr>Dr Katherine Sugar Energy Demand Research Centre  University of Manchester</vt:lpstr>
      <vt:lpstr>James Ellwood, Plymouth Energy Community and Jenny Challenger, 361 Energy</vt:lpstr>
      <vt:lpstr>Far SW LEAD Marketing and engagement</vt:lpstr>
      <vt:lpstr>Market research </vt:lpstr>
      <vt:lpstr>Values modes</vt:lpstr>
      <vt:lpstr>Commonalities for messaging</vt:lpstr>
      <vt:lpstr>Messaging – what works</vt:lpstr>
      <vt:lpstr>Engagement - Employer drop ins</vt:lpstr>
      <vt:lpstr>Engagement - socials</vt:lpstr>
      <vt:lpstr>Engagement - events</vt:lpstr>
      <vt:lpstr>Learning  </vt:lpstr>
      <vt:lpstr>PowerPoint Presentation</vt:lpstr>
      <vt:lpstr>Why aren't people retrofitting their homes</vt:lpstr>
      <vt:lpstr>Positive Impact of a Retrofit Visit</vt:lpstr>
      <vt:lpstr>Information key </vt:lpstr>
      <vt:lpstr>Who to market and where </vt:lpstr>
      <vt:lpstr>Jess Atherton Severn Wye</vt:lpstr>
      <vt:lpstr>PowerPoint Presentation</vt:lpstr>
      <vt:lpstr>Overview – What's the challenge?</vt:lpstr>
      <vt:lpstr>What are we doing? </vt:lpstr>
      <vt:lpstr>Who are 'landlords' and why are they hard to target? </vt:lpstr>
      <vt:lpstr>What we have learnt</vt:lpstr>
      <vt:lpstr>PowerPoint Presentation</vt:lpstr>
      <vt:lpstr>Steven Cole and Amy Staff Centre for Sustainable Energy</vt:lpstr>
      <vt:lpstr>PowerPoint Presentation</vt:lpstr>
      <vt:lpstr>PowerPoint Presentation</vt:lpstr>
      <vt:lpstr>PowerPoint Presentation</vt:lpstr>
      <vt:lpstr>PowerPoint Presentation</vt:lpstr>
      <vt:lpstr>PowerPoint Presentation</vt:lpstr>
      <vt:lpstr>Portishead: Energy Expo</vt:lpstr>
      <vt:lpstr>Dundry</vt:lpstr>
      <vt:lpstr>Clevedon </vt:lpstr>
      <vt:lpstr>Weston Super Mare: Sherlock ‘Homes’</vt:lpstr>
      <vt:lpstr>PowerPoint Presentation</vt:lpstr>
      <vt:lpstr>Using Local Data: Maps </vt:lpstr>
      <vt:lpstr>Using Local Data: Britain Talks Climate </vt:lpstr>
      <vt:lpstr>PowerPoint Presentation</vt:lpstr>
      <vt:lpstr>PowerPoint Presentation</vt:lpstr>
      <vt:lpstr>PowerPoint Presentation</vt:lpstr>
      <vt:lpstr>Capacity Building – Learnings </vt:lpstr>
      <vt:lpstr>Community Resilience </vt:lpstr>
      <vt:lpstr>Capturing Engagement Impact</vt:lpstr>
      <vt:lpstr>PowerPoint Presentation</vt:lpstr>
      <vt:lpstr>Thanks for listening Questions?</vt:lpstr>
      <vt:lpstr>Contact us and sign up to our newsletter</vt:lpstr>
    </vt:vector>
  </TitlesOfParts>
  <Company>West of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Innovations in Retrofit: Engagement and Communication</dc:title>
  <dc:creator>Samuel Porter</dc:creator>
  <cp:lastModifiedBy>Samuel Porter</cp:lastModifiedBy>
  <cp:revision>1</cp:revision>
  <dcterms:created xsi:type="dcterms:W3CDTF">2024-12-11T09:22:08Z</dcterms:created>
  <dcterms:modified xsi:type="dcterms:W3CDTF">2024-12-11T09:50:31Z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0x0101005552CAE215133747B3E2C29D4F3F773D</vt:lpwstr>
  </property>
</Properties>
</file>